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8" r:id="rId2"/>
    <p:sldId id="271" r:id="rId3"/>
    <p:sldId id="270" r:id="rId4"/>
    <p:sldId id="263" r:id="rId5"/>
    <p:sldId id="264" r:id="rId6"/>
    <p:sldId id="266" r:id="rId7"/>
    <p:sldId id="269" r:id="rId8"/>
    <p:sldId id="265" r:id="rId9"/>
    <p:sldId id="272" r:id="rId10"/>
    <p:sldId id="262" r:id="rId11"/>
    <p:sldId id="273" r:id="rId12"/>
    <p:sldId id="274" r:id="rId13"/>
    <p:sldId id="275" r:id="rId14"/>
    <p:sldId id="283" r:id="rId15"/>
    <p:sldId id="281" r:id="rId16"/>
    <p:sldId id="280" r:id="rId17"/>
    <p:sldId id="284" r:id="rId18"/>
    <p:sldId id="285" r:id="rId19"/>
    <p:sldId id="276" r:id="rId20"/>
    <p:sldId id="279" r:id="rId21"/>
    <p:sldId id="287" r:id="rId22"/>
    <p:sldId id="28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0F4-591F-4EAF-9BFD-78FBE7F38B30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ED0BB-5291-47B2-B531-E5AAFD2C19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D0BB-5291-47B2-B531-E5AAFD2C190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7F6FF7-7DBB-4FCE-96FD-63B7B87F3FB7}" type="datetimeFigureOut">
              <a:rPr lang="fr-FR" smtClean="0"/>
              <a:pPr/>
              <a:t>11/12/2012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EF457F-97F5-4826-A5AB-0F745BE0A6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908720"/>
            <a:ext cx="7704856" cy="4032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1628800"/>
            <a:ext cx="7562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rgbClr val="FF0000"/>
              </a:solidFill>
            </a:endParaRPr>
          </a:p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LA SECURITE ET LES RISQUES MAJEURS 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772816"/>
            <a:ext cx="87484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70C0"/>
                </a:solidFill>
              </a:rPr>
              <a:t>Un </a:t>
            </a:r>
            <a:r>
              <a:rPr lang="fr-FR" sz="2400" dirty="0" smtClean="0">
                <a:solidFill>
                  <a:srgbClr val="FF0000"/>
                </a:solidFill>
              </a:rPr>
              <a:t>risque majeur </a:t>
            </a:r>
            <a:r>
              <a:rPr lang="fr-FR" sz="2400" dirty="0" smtClean="0">
                <a:solidFill>
                  <a:srgbClr val="0070C0"/>
                </a:solidFill>
              </a:rPr>
              <a:t>est une menace pesant </a:t>
            </a:r>
            <a:r>
              <a:rPr lang="fr-FR" sz="2400" u="sng" dirty="0" smtClean="0">
                <a:solidFill>
                  <a:srgbClr val="0070C0"/>
                </a:solidFill>
              </a:rPr>
              <a:t>sur un grand nombre de personnes et de biens.</a:t>
            </a:r>
          </a:p>
          <a:p>
            <a:pPr algn="just"/>
            <a:endParaRPr lang="fr-FR" sz="2400" dirty="0">
              <a:solidFill>
                <a:srgbClr val="0070C0"/>
              </a:solidFill>
            </a:endParaRPr>
          </a:p>
          <a:p>
            <a:pPr algn="just"/>
            <a:r>
              <a:rPr lang="fr-FR" sz="2400" dirty="0" smtClean="0">
                <a:solidFill>
                  <a:srgbClr val="0070C0"/>
                </a:solidFill>
              </a:rPr>
              <a:t>Il existe trois sortes de risques majeurs : </a:t>
            </a:r>
          </a:p>
          <a:p>
            <a:pPr algn="just"/>
            <a:endParaRPr lang="fr-FR" sz="1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fr-FR" sz="2400" dirty="0" smtClean="0">
                <a:solidFill>
                  <a:srgbClr val="FF0000"/>
                </a:solidFill>
              </a:rPr>
              <a:t>Les risques naturels </a:t>
            </a:r>
            <a:r>
              <a:rPr lang="fr-FR" sz="2400" dirty="0" smtClean="0">
                <a:solidFill>
                  <a:srgbClr val="0070C0"/>
                </a:solidFill>
              </a:rPr>
              <a:t>(ex : inondations, tempêtes, séismes…).</a:t>
            </a:r>
          </a:p>
          <a:p>
            <a:pPr marL="342900" indent="-342900" algn="just"/>
            <a:endParaRPr lang="fr-FR" sz="900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fr-FR" sz="2400" dirty="0" smtClean="0">
                <a:solidFill>
                  <a:srgbClr val="FF0000"/>
                </a:solidFill>
              </a:rPr>
              <a:t>2) Les risques technologiques</a:t>
            </a:r>
            <a:r>
              <a:rPr lang="fr-FR" sz="2400" dirty="0" smtClean="0">
                <a:solidFill>
                  <a:srgbClr val="0070C0"/>
                </a:solidFill>
              </a:rPr>
              <a:t>, liés à l’homme (ex : accident industriel)</a:t>
            </a:r>
          </a:p>
          <a:p>
            <a:pPr marL="342900" indent="-342900" algn="just"/>
            <a:endParaRPr lang="fr-FR" sz="900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fr-FR" sz="2400" dirty="0" smtClean="0">
                <a:solidFill>
                  <a:srgbClr val="FF0000"/>
                </a:solidFill>
              </a:rPr>
              <a:t>3) Le transport des matières dangereuses </a:t>
            </a:r>
            <a:r>
              <a:rPr lang="fr-FR" sz="2400" dirty="0" smtClean="0">
                <a:solidFill>
                  <a:srgbClr val="0070C0"/>
                </a:solidFill>
              </a:rPr>
              <a:t>(ex : transport de carburant inflammable).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</a:rPr>
              <a:t>Je retiens :</a:t>
            </a:r>
            <a:endParaRPr lang="fr-FR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113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Activité en salle informatique :</a:t>
            </a:r>
            <a:endParaRPr lang="fr-FR" b="1" u="sng" dirty="0"/>
          </a:p>
        </p:txBody>
      </p:sp>
      <p:pic>
        <p:nvPicPr>
          <p:cNvPr id="32770" name="Picture 2" descr="C:\Users\Guillaume\Documents\Guillaume\HISTOIRE GEO Collège François Mitterrand\Guillaume\5e\Education civique les risques majeurs\Docs annexe\Activité salle informati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577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uillaume\Desktop\Correction activité salle informati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052736"/>
            <a:ext cx="9108504" cy="405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65378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II- Comment assurer la sécurité des populations et des biens 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1) La prévention des risques :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463" y="5445224"/>
            <a:ext cx="1511497" cy="9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294875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/>
              <a:t>Définition de la prévention :</a:t>
            </a:r>
            <a:r>
              <a:rPr lang="fr-FR" b="1" dirty="0" smtClean="0"/>
              <a:t> la prévention </a:t>
            </a:r>
            <a:r>
              <a:rPr lang="fr-FR" dirty="0" smtClean="0"/>
              <a:t>désigne l’ensemble des actions mises en œuvre pour empêcher un évènement grave ou en limiter ses conséquences.</a:t>
            </a:r>
          </a:p>
          <a:p>
            <a:r>
              <a:rPr lang="fr-FR" b="1" u="sng" dirty="0" smtClean="0"/>
              <a:t> </a:t>
            </a:r>
            <a:endParaRPr lang="fr-FR" b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44278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Exemple d’outils aidant à la prévention des risques majeurs :</a:t>
            </a:r>
            <a:endParaRPr lang="fr-FR" b="1" dirty="0"/>
          </a:p>
        </p:txBody>
      </p:sp>
      <p:pic>
        <p:nvPicPr>
          <p:cNvPr id="10" name="Picture 2" descr="C:\Users\Guillaume\Desktop\P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373216"/>
            <a:ext cx="907275" cy="936104"/>
          </a:xfrm>
          <a:prstGeom prst="rect">
            <a:avLst/>
          </a:prstGeom>
          <a:noFill/>
        </p:spPr>
      </p:pic>
      <p:pic>
        <p:nvPicPr>
          <p:cNvPr id="11" name="Picture 2" descr="C:\Users\Guillaume\Desktop\Plan d'aménage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45224"/>
            <a:ext cx="1480076" cy="936104"/>
          </a:xfrm>
          <a:prstGeom prst="rect">
            <a:avLst/>
          </a:prstGeom>
          <a:noFill/>
        </p:spPr>
      </p:pic>
      <p:pic>
        <p:nvPicPr>
          <p:cNvPr id="5122" name="Picture 2" descr="C:\Users\Guillaume\Desktop\Règles en cas de séis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46024"/>
            <a:ext cx="1584176" cy="98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llaume\Desktop\PP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436096" cy="56088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9512" y="6237312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 PLAN DE PREVENTION DES RISQUES D’ISSY-LES-MOULINEAUX 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illaume\Desktop\Plan d'aménag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22012" cy="58326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Plan d’aménagement de Plaisance du Gers (en bleu, la zone inondable)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01" y="204198"/>
            <a:ext cx="8733679" cy="53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71600" y="615601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LA CARTE D’ALERTE METEO </a:t>
            </a:r>
            <a:endParaRPr lang="fr-F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llaume\Desktop\Confin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53" y="752061"/>
            <a:ext cx="5472683" cy="512521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-540568" y="619724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LES EXERCICES DE CONFINEMENT</a:t>
            </a:r>
            <a:endParaRPr lang="fr-F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illaume\Desktop\Règles en cas de séis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24343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5576" y="590921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/>
              <a:t>S’ENTRAINER A REAGIR EN CAS DE SEISME</a:t>
            </a:r>
            <a:endParaRPr lang="fr-FR" sz="20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Reportage séisme en Turquie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75018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70C0"/>
                </a:solidFill>
              </a:rPr>
              <a:t>Je retiens : </a:t>
            </a:r>
          </a:p>
          <a:p>
            <a:endParaRPr lang="fr-FR" sz="1200" dirty="0" smtClean="0">
              <a:solidFill>
                <a:srgbClr val="0070C0"/>
              </a:solidFill>
            </a:endParaRPr>
          </a:p>
          <a:p>
            <a:pPr algn="just"/>
            <a:r>
              <a:rPr lang="fr-FR" sz="2000" b="1" dirty="0" smtClean="0">
                <a:solidFill>
                  <a:srgbClr val="FF0000"/>
                </a:solidFill>
              </a:rPr>
              <a:t>La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prévention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désigne l’ensemble des actions mises en œuvre pour empêcher un évènement grave ou en limiter ses conséquences.</a:t>
            </a:r>
          </a:p>
          <a:p>
            <a:pPr algn="just"/>
            <a:endParaRPr lang="fr-FR" sz="2000" dirty="0" smtClean="0">
              <a:solidFill>
                <a:srgbClr val="0070C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A Plaisance, en cas d’inondation, je dois couper l’électricité, me réfugier en hauteur, écouter la radio et attendre les secours. </a:t>
            </a:r>
          </a:p>
          <a:p>
            <a:pPr algn="just"/>
            <a:endParaRPr lang="fr-FR" sz="2000" dirty="0" smtClean="0">
              <a:solidFill>
                <a:srgbClr val="0070C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Les Plans de prévention des risques, les cartes de vigilance météo ou les exercices de confinement aident à se protéger des risques majeurs.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374" y="4005064"/>
            <a:ext cx="239942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347864" y="6289575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Carte d’alerte météo lors de la tempête Klaus en 2009.</a:t>
            </a:r>
            <a:endParaRPr lang="fr-FR" sz="1400" i="1" dirty="0"/>
          </a:p>
        </p:txBody>
      </p:sp>
      <p:sp>
        <p:nvSpPr>
          <p:cNvPr id="6" name="Flèche gauche 5"/>
          <p:cNvSpPr/>
          <p:nvPr/>
        </p:nvSpPr>
        <p:spPr>
          <a:xfrm>
            <a:off x="2915816" y="6309320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.bp.blogspot.com/-5GKMHGac4ZY/TbIZzsJN1ZI/AAAAAAAAAxI/LZYYvLrKTIs/s1600/kobeh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881174" cy="4392488"/>
          </a:xfrm>
          <a:prstGeom prst="rect">
            <a:avLst/>
          </a:prstGeom>
          <a:noFill/>
        </p:spPr>
      </p:pic>
      <p:pic>
        <p:nvPicPr>
          <p:cNvPr id="4" name="Picture 5" descr="C:\Users\Guillaume\Desktop\Tremblement de terre de Kob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700808"/>
            <a:ext cx="4392489" cy="475252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Observe ces images :</a:t>
            </a:r>
          </a:p>
          <a:p>
            <a:r>
              <a:rPr lang="fr-FR" b="1" dirty="0" smtClean="0"/>
              <a:t>Quel s’est-il passé selon toi ?</a:t>
            </a:r>
          </a:p>
          <a:p>
            <a:r>
              <a:rPr lang="fr-FR" b="1" dirty="0" smtClean="0"/>
              <a:t>Connais-tu d’autres exemples de catastrophes ?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5807522" y="6488668"/>
            <a:ext cx="1935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 smtClean="0"/>
              <a:t>Kobé</a:t>
            </a:r>
            <a:r>
              <a:rPr lang="fr-FR" sz="1400" i="1" dirty="0" smtClean="0"/>
              <a:t> au Japon (1995)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761187" y="6258798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/>
              <a:t>Dans une ville du Liban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80709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400" b="1" dirty="0" smtClean="0">
                <a:solidFill>
                  <a:srgbClr val="FF0000"/>
                </a:solidFill>
              </a:rPr>
              <a:t>2) </a:t>
            </a:r>
            <a:r>
              <a:rPr lang="fr-FR" sz="2400" b="1" u="sng" dirty="0" smtClean="0">
                <a:solidFill>
                  <a:srgbClr val="FF0000"/>
                </a:solidFill>
              </a:rPr>
              <a:t>L’action de l’Etat en cas de catastrophe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03251"/>
            <a:ext cx="21050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66559"/>
            <a:ext cx="6264696" cy="35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99592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b="1" dirty="0" smtClean="0"/>
              <a:t>Voir questions de la fiche distribuée sur le plan ORSEC.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37233"/>
            <a:ext cx="8010810" cy="53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76470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70C0"/>
                </a:solidFill>
              </a:rPr>
              <a:t>Je retiens : </a:t>
            </a:r>
          </a:p>
          <a:p>
            <a:pPr algn="just"/>
            <a:endParaRPr lang="fr-FR" sz="2000" dirty="0" smtClean="0">
              <a:solidFill>
                <a:srgbClr val="0070C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En cas de catastrophe, l’Etat déclenche </a:t>
            </a:r>
            <a:r>
              <a:rPr lang="fr-FR" sz="2000" b="1" dirty="0" smtClean="0">
                <a:solidFill>
                  <a:srgbClr val="FF0000"/>
                </a:solidFill>
              </a:rPr>
              <a:t>le plan Orsec </a:t>
            </a:r>
            <a:r>
              <a:rPr lang="fr-FR" sz="2000" dirty="0" smtClean="0">
                <a:solidFill>
                  <a:srgbClr val="0070C0"/>
                </a:solidFill>
              </a:rPr>
              <a:t>pour porter secours aux victimes.</a:t>
            </a:r>
          </a:p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Tous les secours de </a:t>
            </a:r>
            <a:r>
              <a:rPr lang="fr-FR" sz="2000" b="1" dirty="0" smtClean="0">
                <a:solidFill>
                  <a:srgbClr val="FF0000"/>
                </a:solidFill>
              </a:rPr>
              <a:t>la Sécurité Civile </a:t>
            </a:r>
            <a:r>
              <a:rPr lang="fr-FR" sz="2000" dirty="0" smtClean="0">
                <a:solidFill>
                  <a:srgbClr val="0070C0"/>
                </a:solidFill>
              </a:rPr>
              <a:t>(pompiers, police, service de l’équipement…) sont alors mobilisés sur la zone de catastrophe.</a:t>
            </a:r>
          </a:p>
        </p:txBody>
      </p:sp>
      <p:pic>
        <p:nvPicPr>
          <p:cNvPr id="7170" name="Picture 2" descr="http://www.google.fr/url?source=imglanding&amp;ct=img&amp;q=http://www.aviation-francaise.com/Alouette-3-securite-civileIMG0063.jpg&amp;sa=X&amp;ei=Rk62UOOCAoHJ0QXeloCoDA&amp;ved=0CAoQ8wc&amp;usg=AFQjCNHP85VimUdpOqVm3HJTP856kpwg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56" y="3221309"/>
            <a:ext cx="4762500" cy="3448051"/>
          </a:xfrm>
          <a:prstGeom prst="rect">
            <a:avLst/>
          </a:prstGeom>
          <a:noFill/>
        </p:spPr>
      </p:pic>
      <p:pic>
        <p:nvPicPr>
          <p:cNvPr id="7172" name="Picture 4" descr="http://www.nicematin.com/media_nicematin/imagecache/article-taille-normale-nm/image-rcacanxxq478_sh_protection_civ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3476643" cy="233630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64088" y="5837783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/>
              <a:t>Exemples d’interventions de </a:t>
            </a:r>
          </a:p>
          <a:p>
            <a:pPr algn="ctr"/>
            <a:r>
              <a:rPr lang="fr-FR" sz="1600" b="1" i="1" dirty="0" smtClean="0"/>
              <a:t>la sécurité civile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77281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</a:rPr>
              <a:t>Les sociétés humaines sont exposées à des </a:t>
            </a:r>
            <a:r>
              <a:rPr lang="fr-FR" sz="2000" dirty="0" smtClean="0">
                <a:solidFill>
                  <a:srgbClr val="FF0000"/>
                </a:solidFill>
              </a:rPr>
              <a:t>risques</a:t>
            </a:r>
            <a:r>
              <a:rPr lang="fr-FR" sz="2000" dirty="0" smtClean="0">
                <a:solidFill>
                  <a:srgbClr val="0070C0"/>
                </a:solidFill>
              </a:rPr>
              <a:t> multiples dont les conséquences peuvent être dramatiques. Elles ont aussi trouvé des solutions pour s’en protéger.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314096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B050"/>
                </a:solidFill>
              </a:rPr>
              <a:t>Problématiques :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Qu’est-ce qu’un risque majeur ?</a:t>
            </a:r>
          </a:p>
          <a:p>
            <a:r>
              <a:rPr lang="fr-FR" sz="2000" dirty="0" smtClean="0">
                <a:solidFill>
                  <a:srgbClr val="00B050"/>
                </a:solidFill>
              </a:rPr>
              <a:t>Comment assurer la sécurité des populations et des biens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5811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I- Qu’est-ce qu’un risque majeur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7647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INTRODUCTION :</a:t>
            </a:r>
            <a:endParaRPr lang="fr-FR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72400" cy="45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7544" y="543593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Comment ce document définit-il le risque majeur ?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588946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FF0000"/>
                </a:solidFill>
              </a:rPr>
              <a:t>Le risque majeur </a:t>
            </a:r>
            <a:r>
              <a:rPr lang="fr-FR" sz="2000" dirty="0" smtClean="0">
                <a:solidFill>
                  <a:srgbClr val="0070C0"/>
                </a:solidFill>
              </a:rPr>
              <a:t>s’obtient dès lors qu’un phénomène imprévisible (</a:t>
            </a:r>
            <a:r>
              <a:rPr lang="fr-FR" sz="2000" dirty="0" smtClean="0">
                <a:solidFill>
                  <a:srgbClr val="FF0000"/>
                </a:solidFill>
              </a:rPr>
              <a:t>l’aléa</a:t>
            </a:r>
            <a:r>
              <a:rPr lang="fr-FR" sz="2000" dirty="0" smtClean="0">
                <a:solidFill>
                  <a:srgbClr val="0070C0"/>
                </a:solidFill>
              </a:rPr>
              <a:t>) menace sérieusement des sociétés humaines (</a:t>
            </a:r>
            <a:r>
              <a:rPr lang="fr-FR" sz="2000" dirty="0" smtClean="0">
                <a:solidFill>
                  <a:srgbClr val="FF0000"/>
                </a:solidFill>
              </a:rPr>
              <a:t>l’enjeu</a:t>
            </a:r>
            <a:r>
              <a:rPr lang="fr-FR" sz="2000" dirty="0" smtClean="0">
                <a:solidFill>
                  <a:srgbClr val="0070C0"/>
                </a:solidFill>
              </a:rPr>
              <a:t>). 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Voici des exemples de risques : </a:t>
            </a:r>
          </a:p>
          <a:p>
            <a:r>
              <a:rPr lang="fr-FR" b="1" dirty="0" smtClean="0"/>
              <a:t>Pour chaque image : quel est l’aléa ? Quel est l’enjeu ? De quel type de risques majeurs s’agit-il ?</a:t>
            </a:r>
            <a:endParaRPr lang="fr-FR" b="1" dirty="0"/>
          </a:p>
        </p:txBody>
      </p:sp>
      <p:pic>
        <p:nvPicPr>
          <p:cNvPr id="1029" name="Picture 5" descr="C:\Users\Guillaume\Desktop\Tremblement de terre de Kob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504" y="1844824"/>
            <a:ext cx="3726960" cy="4032448"/>
          </a:xfrm>
          <a:prstGeom prst="rect">
            <a:avLst/>
          </a:prstGeom>
          <a:noFill/>
        </p:spPr>
      </p:pic>
      <p:pic>
        <p:nvPicPr>
          <p:cNvPr id="1031" name="Picture 7" descr="http://www.religionlink.com/clipart/tsu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571999" cy="30575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71600" y="500446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tsunami</a:t>
            </a:r>
          </a:p>
          <a:p>
            <a:r>
              <a:rPr lang="fr-FR" sz="1400" i="1" dirty="0" smtClean="0"/>
              <a:t>Tsunami de 2004 en Indonésie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788024" y="601257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tremblement de terre</a:t>
            </a:r>
          </a:p>
          <a:p>
            <a:r>
              <a:rPr lang="fr-FR" sz="1400" i="1" dirty="0" smtClean="0"/>
              <a:t>Tremblement de terre de </a:t>
            </a:r>
            <a:r>
              <a:rPr lang="fr-FR" sz="1400" i="1" dirty="0" err="1" smtClean="0"/>
              <a:t>Kobé</a:t>
            </a:r>
            <a:r>
              <a:rPr lang="fr-FR" sz="1400" i="1" dirty="0" smtClean="0"/>
              <a:t> au Japon (1995)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44008" y="2780928"/>
            <a:ext cx="43204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d’</a:t>
            </a:r>
            <a:r>
              <a:rPr lang="fr-FR" b="1" dirty="0" smtClean="0">
                <a:solidFill>
                  <a:srgbClr val="FF0000"/>
                </a:solidFill>
              </a:rPr>
              <a:t>inondations</a:t>
            </a:r>
          </a:p>
          <a:p>
            <a:pPr algn="ctr"/>
            <a:endParaRPr lang="fr-FR" sz="3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i="1" dirty="0" smtClean="0"/>
              <a:t>Inondations en Vendée en 2010, après le</a:t>
            </a:r>
          </a:p>
          <a:p>
            <a:pPr algn="ctr"/>
            <a:r>
              <a:rPr lang="fr-FR" sz="1400" i="1" dirty="0" smtClean="0"/>
              <a:t>passage  de la tempête </a:t>
            </a:r>
            <a:r>
              <a:rPr lang="fr-FR" sz="1400" i="1" dirty="0" err="1" smtClean="0"/>
              <a:t>Xynthia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284422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tempête</a:t>
            </a:r>
          </a:p>
          <a:p>
            <a:pPr algn="ctr"/>
            <a:r>
              <a:rPr lang="fr-FR" sz="1400" i="1" dirty="0" smtClean="0"/>
              <a:t>Tempête au Japon en 2012</a:t>
            </a:r>
            <a:endParaRPr lang="fr-FR" sz="1400" i="1" dirty="0"/>
          </a:p>
        </p:txBody>
      </p:sp>
      <p:pic>
        <p:nvPicPr>
          <p:cNvPr id="21506" name="Picture 2" descr="http://photo.parismatch.com/media/photos2/actu/societe/le-martyr-de-la-faute-sur-mer/xynthia/1515346-1-fre-FR/xynthia_tags_firsthead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2786016"/>
          </a:xfrm>
          <a:prstGeom prst="rect">
            <a:avLst/>
          </a:prstGeom>
          <a:noFill/>
        </p:spPr>
      </p:pic>
      <p:pic>
        <p:nvPicPr>
          <p:cNvPr id="21508" name="Picture 4" descr="http://japon.aujourdhuilemonde.com/sites/default/files/imagecache/article_full/articles/30242/tempete_vent_Tokyo_Jap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355976" cy="2811363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607496" y="616530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cyclone</a:t>
            </a:r>
          </a:p>
          <a:p>
            <a:pPr algn="ctr"/>
            <a:r>
              <a:rPr lang="fr-FR" sz="1400" i="1" dirty="0" smtClean="0"/>
              <a:t>Cyclone à la Réunion en 1996</a:t>
            </a:r>
            <a:endParaRPr lang="fr-FR" sz="1400" i="1" dirty="0"/>
          </a:p>
        </p:txBody>
      </p:sp>
      <p:pic>
        <p:nvPicPr>
          <p:cNvPr id="14" name="Picture 6" descr="http://pedagogie2.ac-reunion.fr/cotamarp/temps/climat/cyclon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850729"/>
            <a:ext cx="2847975" cy="231457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-180528" y="615659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tornade</a:t>
            </a:r>
          </a:p>
          <a:p>
            <a:pPr algn="ctr"/>
            <a:r>
              <a:rPr lang="fr-FR" sz="1400" i="1" dirty="0" smtClean="0"/>
              <a:t>Tornade à Taiwan</a:t>
            </a:r>
            <a:endParaRPr lang="fr-FR" sz="1400" i="1" dirty="0"/>
          </a:p>
        </p:txBody>
      </p:sp>
      <p:pic>
        <p:nvPicPr>
          <p:cNvPr id="21514" name="Picture 10" descr="http://www.awesomeweb.fr/wp-content/uploads/2012/10/tornade-v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01484"/>
            <a:ext cx="3456384" cy="249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139952" y="328498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</a:t>
            </a:r>
            <a:r>
              <a:rPr lang="fr-FR" b="1" dirty="0" smtClean="0">
                <a:solidFill>
                  <a:srgbClr val="FF0000"/>
                </a:solidFill>
              </a:rPr>
              <a:t>d’irruption volcanique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108520" y="3212976"/>
            <a:ext cx="4536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risque de </a:t>
            </a:r>
            <a:r>
              <a:rPr lang="fr-FR" b="1" dirty="0" smtClean="0">
                <a:solidFill>
                  <a:srgbClr val="FF0000"/>
                </a:solidFill>
              </a:rPr>
              <a:t>sècheresse</a:t>
            </a:r>
          </a:p>
          <a:p>
            <a:pPr algn="ctr"/>
            <a:r>
              <a:rPr lang="fr-FR" sz="1600" i="1" dirty="0" smtClean="0"/>
              <a:t>Sècheresse importante en Chine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 descr="http://4.bp.blogspot.com/-RhrQnStNRws/TdvldnmE2LI/AAAAAAAACe4/eYxCIhxviNw/s1600/a%2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77273" cy="321297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9512" y="429309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Dans quelle catégorie de risques majeurs peut-on classer </a:t>
            </a:r>
          </a:p>
          <a:p>
            <a:pPr algn="ctr"/>
            <a:r>
              <a:rPr lang="fr-FR" sz="2000" b="1" dirty="0" smtClean="0"/>
              <a:t>les risques présentés ?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35696" y="5590981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7030A0"/>
                </a:solidFill>
              </a:rPr>
              <a:t>LES RISQUES NATURELS</a:t>
            </a:r>
            <a:endParaRPr lang="fr-FR" sz="3200" b="1" u="sng" dirty="0">
              <a:solidFill>
                <a:srgbClr val="7030A0"/>
              </a:solidFill>
            </a:endParaRPr>
          </a:p>
        </p:txBody>
      </p:sp>
      <p:pic>
        <p:nvPicPr>
          <p:cNvPr id="28678" name="Picture 6" descr="http://www.igraphisme.com/images/eruptio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-26708"/>
            <a:ext cx="4860032" cy="323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6926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un autre exemple de risque majeur :</a:t>
            </a:r>
            <a:endParaRPr lang="fr-FR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032448" cy="33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490109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 quel type de risques majeurs est-il question ici ?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683895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3">
                    <a:lumMod val="75000"/>
                  </a:schemeClr>
                </a:solidFill>
              </a:rPr>
              <a:t>LES RISQUES INDUSTRIELS OU TECHNOLOGIQUES</a:t>
            </a:r>
          </a:p>
        </p:txBody>
      </p:sp>
      <p:pic>
        <p:nvPicPr>
          <p:cNvPr id="20486" name="Picture 6" descr="http://www.marketing-chine.com/wp-content/uploads/2010/07/maree-noi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62" y="1196752"/>
            <a:ext cx="4626818" cy="308454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355976" y="4264640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Marée noire à Dalian</a:t>
            </a:r>
            <a:endParaRPr lang="fr-FR" sz="1400" i="1" dirty="0" smtClean="0"/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6926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enfin la troisième catégorie de risques majeurs : </a:t>
            </a:r>
            <a:endParaRPr lang="fr-FR" sz="2000" b="1" dirty="0"/>
          </a:p>
        </p:txBody>
      </p:sp>
      <p:pic>
        <p:nvPicPr>
          <p:cNvPr id="31746" name="Picture 2" descr="C:\Users\Guillaume\Desktop\Illustration transport de matières dangereu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505642" cy="2448272"/>
          </a:xfrm>
          <a:prstGeom prst="rect">
            <a:avLst/>
          </a:prstGeom>
          <a:noFill/>
        </p:spPr>
      </p:pic>
      <p:pic>
        <p:nvPicPr>
          <p:cNvPr id="31747" name="Picture 3" descr="C:\Users\Guillaume\Desktop\Transport matières dangereu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50" y="1412776"/>
            <a:ext cx="5116322" cy="325147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80528" y="50776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fr-FR" b="1" dirty="0" smtClean="0"/>
              <a:t>De quoi est-il question dans le document ?</a:t>
            </a:r>
          </a:p>
          <a:p>
            <a:pPr marL="457200" indent="-457200" algn="just">
              <a:buAutoNum type="arabicParenR"/>
            </a:pPr>
            <a:r>
              <a:rPr lang="fr-FR" b="1" dirty="0" smtClean="0"/>
              <a:t>D’après toi, quelle est la troisième catégorie de risques majeurs ?</a:t>
            </a:r>
          </a:p>
          <a:p>
            <a:pPr algn="just"/>
            <a:endParaRPr lang="fr-FR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11560" y="6021288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chemeClr val="accent3">
                    <a:lumMod val="75000"/>
                  </a:schemeClr>
                </a:solidFill>
              </a:rPr>
              <a:t>LE TRANSPORT DE MATIERES DANGEREUSES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52120" y="39859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Autre camion citerne renversé </a:t>
            </a:r>
          </a:p>
          <a:p>
            <a:pPr algn="ctr"/>
            <a:r>
              <a:rPr lang="fr-FR" sz="1400" i="1" dirty="0" smtClean="0"/>
              <a:t>suite à un accident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2271</TotalTime>
  <Words>627</Words>
  <Application>Microsoft Office PowerPoint</Application>
  <PresentationFormat>Affichage à l'écran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Urbain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</cp:lastModifiedBy>
  <cp:revision>119</cp:revision>
  <dcterms:created xsi:type="dcterms:W3CDTF">2012-11-24T15:38:50Z</dcterms:created>
  <dcterms:modified xsi:type="dcterms:W3CDTF">2012-12-11T07:41:05Z</dcterms:modified>
</cp:coreProperties>
</file>