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6"/>
  </p:notesMasterIdLst>
  <p:sldIdLst>
    <p:sldId id="279" r:id="rId2"/>
    <p:sldId id="280" r:id="rId3"/>
    <p:sldId id="281" r:id="rId4"/>
    <p:sldId id="282" r:id="rId5"/>
    <p:sldId id="283" r:id="rId6"/>
    <p:sldId id="257" r:id="rId7"/>
    <p:sldId id="258" r:id="rId8"/>
    <p:sldId id="260" r:id="rId9"/>
    <p:sldId id="261" r:id="rId10"/>
    <p:sldId id="284" r:id="rId11"/>
    <p:sldId id="259" r:id="rId12"/>
    <p:sldId id="262" r:id="rId13"/>
    <p:sldId id="285" r:id="rId14"/>
    <p:sldId id="276" r:id="rId15"/>
    <p:sldId id="286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87" r:id="rId24"/>
    <p:sldId id="288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8989"/>
    <a:srgbClr val="66FF66"/>
    <a:srgbClr val="00FF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5AF7D-3E03-40F4-82A4-F032B8C7573B}" type="datetimeFigureOut">
              <a:rPr lang="fr-FR" smtClean="0"/>
              <a:pPr/>
              <a:t>21/04/2014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E4B5-B2A1-49D7-B893-05BDC29469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ED0BB-5291-47B2-B531-E5AAFD2C1900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AD2BCD-F29A-46DB-B662-FDFC9D2A47F2}" type="slidenum">
              <a:rPr lang="fr-FR"/>
              <a:pPr/>
              <a:t>19</a:t>
            </a:fld>
            <a:endParaRPr lang="fr-FR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84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D57D1-0BCF-4EB3-9E6D-98A98F12C248}" type="datetimeFigureOut">
              <a:rPr lang="fr-FR" smtClean="0"/>
              <a:pPr/>
              <a:t>21/04/2014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F9BF3-FBC1-4E0B-B024-0C3234F9E56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D57D1-0BCF-4EB3-9E6D-98A98F12C248}" type="datetimeFigureOut">
              <a:rPr lang="fr-FR" smtClean="0"/>
              <a:pPr/>
              <a:t>21/04/2014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F9BF3-FBC1-4E0B-B024-0C3234F9E5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D57D1-0BCF-4EB3-9E6D-98A98F12C248}" type="datetimeFigureOut">
              <a:rPr lang="fr-FR" smtClean="0"/>
              <a:pPr/>
              <a:t>21/04/2014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F9BF3-FBC1-4E0B-B024-0C3234F9E5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D57D1-0BCF-4EB3-9E6D-98A98F12C248}" type="datetimeFigureOut">
              <a:rPr lang="fr-FR" smtClean="0"/>
              <a:pPr/>
              <a:t>21/04/2014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F9BF3-FBC1-4E0B-B024-0C3234F9E5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e lib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e lib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e lib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e lib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e lib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e lib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e lib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e lib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e lib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e lib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e lib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e lib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D57D1-0BCF-4EB3-9E6D-98A98F12C248}" type="datetimeFigureOut">
              <a:rPr lang="fr-FR" smtClean="0"/>
              <a:pPr/>
              <a:t>21/04/2014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F9BF3-FBC1-4E0B-B024-0C3234F9E56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D57D1-0BCF-4EB3-9E6D-98A98F12C248}" type="datetimeFigureOut">
              <a:rPr lang="fr-FR" smtClean="0"/>
              <a:pPr/>
              <a:t>21/04/2014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F9BF3-FBC1-4E0B-B024-0C3234F9E5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D57D1-0BCF-4EB3-9E6D-98A98F12C248}" type="datetimeFigureOut">
              <a:rPr lang="fr-FR" smtClean="0"/>
              <a:pPr/>
              <a:t>21/04/2014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F9BF3-FBC1-4E0B-B024-0C3234F9E56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D57D1-0BCF-4EB3-9E6D-98A98F12C248}" type="datetimeFigureOut">
              <a:rPr lang="fr-FR" smtClean="0"/>
              <a:pPr/>
              <a:t>21/04/2014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F9BF3-FBC1-4E0B-B024-0C3234F9E5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D57D1-0BCF-4EB3-9E6D-98A98F12C248}" type="datetimeFigureOut">
              <a:rPr lang="fr-FR" smtClean="0"/>
              <a:pPr/>
              <a:t>21/04/2014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F9BF3-FBC1-4E0B-B024-0C3234F9E5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D57D1-0BCF-4EB3-9E6D-98A98F12C248}" type="datetimeFigureOut">
              <a:rPr lang="fr-FR" smtClean="0"/>
              <a:pPr/>
              <a:t>21/04/2014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F9BF3-FBC1-4E0B-B024-0C3234F9E5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cteur droit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grpSp>
        <p:nvGrpSpPr>
          <p:cNvPr id="14" name="Groupe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cteur droit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cteur droit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A3D57D1-0BCF-4EB3-9E6D-98A98F12C248}" type="datetimeFigureOut">
              <a:rPr lang="fr-FR" smtClean="0"/>
              <a:pPr/>
              <a:t>21/04/2014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A5F9BF3-FBC1-4E0B-B024-0C3234F9E5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A3D57D1-0BCF-4EB3-9E6D-98A98F12C248}" type="datetimeFigureOut">
              <a:rPr lang="fr-FR" smtClean="0"/>
              <a:pPr/>
              <a:t>21/04/2014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A5F9BF3-FBC1-4E0B-B024-0C3234F9E5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uillaume\Desktop\Louis%20Pasteur%20Plaisance%20du%20Gers\5e\Les%20risques%20majeurs%20en%20G&#233;ographie\Les%20risques%20naturels%20les%20dessous%20des%20cartes.mp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Guillaume\Desktop\Louis%20Pasteur%20Plaisance%20du%20Gers\5e\Les%20risques%20majeurs%20en%20G&#233;ographie\Tsunami%20indon&#233;sie%202014.mp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Guillaume\Desktop\Louis%20Pasteur%20Plaisance%20du%20Gers\5e\Les%20risques%20majeurs%20en%20G&#233;ographie\New%20dramatic%20video_%20Tsunami%20wave%20spills%20over%20seawall,%20smashes%20boats,%20cars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4.bp.blogspot.com/-5GKMHGac4ZY/TbIZzsJN1ZI/AAAAAAAAAxI/LZYYvLrKTIs/s1600/kobeh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799"/>
            <a:ext cx="3168352" cy="4830305"/>
          </a:xfrm>
          <a:prstGeom prst="rect">
            <a:avLst/>
          </a:prstGeom>
          <a:noFill/>
        </p:spPr>
      </p:pic>
      <p:pic>
        <p:nvPicPr>
          <p:cNvPr id="4" name="Picture 5" descr="C:\Users\Guillaume\Desktop\Tremblement de terre de Kob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628799"/>
            <a:ext cx="4464496" cy="4830437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-540568" y="188640"/>
            <a:ext cx="9937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Découverte du thème de la nouvelle leçon : observe les images.</a:t>
            </a:r>
          </a:p>
          <a:p>
            <a:pPr algn="ctr"/>
            <a:endParaRPr lang="fr-FR" sz="800" dirty="0" smtClean="0"/>
          </a:p>
          <a:p>
            <a:pPr algn="ctr"/>
            <a:r>
              <a:rPr lang="fr-FR" dirty="0" smtClean="0"/>
              <a:t>Quel s’est-il passé selon toi ?</a:t>
            </a:r>
          </a:p>
          <a:p>
            <a:pPr algn="ctr"/>
            <a:endParaRPr lang="fr-FR" sz="800" dirty="0" smtClean="0"/>
          </a:p>
          <a:p>
            <a:pPr algn="ctr"/>
            <a:r>
              <a:rPr lang="fr-FR" dirty="0" smtClean="0"/>
              <a:t>Connais-tu d’autres exemples de catastrophes naturelles ?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724128" y="6505599"/>
            <a:ext cx="19351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 err="1" smtClean="0"/>
              <a:t>Kobé</a:t>
            </a:r>
            <a:r>
              <a:rPr lang="fr-FR" sz="1400" i="1" dirty="0" smtClean="0"/>
              <a:t> au Japon (1995)</a:t>
            </a:r>
            <a:endParaRPr lang="fr-FR" sz="1400" dirty="0"/>
          </a:p>
        </p:txBody>
      </p:sp>
      <p:sp>
        <p:nvSpPr>
          <p:cNvPr id="7" name="Rectangle 6"/>
          <p:cNvSpPr/>
          <p:nvPr/>
        </p:nvSpPr>
        <p:spPr>
          <a:xfrm>
            <a:off x="1049219" y="6525344"/>
            <a:ext cx="20826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 smtClean="0"/>
              <a:t>Dans une ville du Liban</a:t>
            </a:r>
            <a:endParaRPr lang="fr-FR" sz="1400" dirty="0"/>
          </a:p>
        </p:txBody>
      </p:sp>
      <p:sp>
        <p:nvSpPr>
          <p:cNvPr id="8" name="Rectangle 7"/>
          <p:cNvSpPr/>
          <p:nvPr/>
        </p:nvSpPr>
        <p:spPr>
          <a:xfrm>
            <a:off x="395536" y="116632"/>
            <a:ext cx="8424936" cy="1368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Guillaume\Desktop\Tablea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80120"/>
            <a:ext cx="9067664" cy="4365104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4067944" y="1988840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</a:rPr>
              <a:t>Très élevé </a:t>
            </a:r>
            <a:endParaRPr lang="fr-FR" sz="1400" b="1" dirty="0">
              <a:solidFill>
                <a:srgbClr val="0070C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156176" y="1916832"/>
            <a:ext cx="2987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70C0"/>
                </a:solidFill>
              </a:rPr>
              <a:t>Très faible (c’est l’un des plus </a:t>
            </a:r>
          </a:p>
          <a:p>
            <a:pPr algn="ctr"/>
            <a:r>
              <a:rPr lang="fr-FR" sz="1400" b="1" dirty="0" smtClean="0">
                <a:solidFill>
                  <a:srgbClr val="0070C0"/>
                </a:solidFill>
              </a:rPr>
              <a:t>bas du monde)  </a:t>
            </a:r>
            <a:endParaRPr lang="fr-FR" sz="1400" b="1" dirty="0">
              <a:solidFill>
                <a:srgbClr val="0070C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851920" y="4725144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Fortes densités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660232" y="4725144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Très fortes densités</a:t>
            </a:r>
            <a:endParaRPr lang="fr-FR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Guillaume\Desktop\Tableau risque 1 correc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124744"/>
            <a:ext cx="8964489" cy="4163844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323528" y="26064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solidFill>
                  <a:srgbClr val="00B050"/>
                </a:solidFill>
              </a:rPr>
              <a:t>Correction de l’activité :</a:t>
            </a:r>
            <a:endParaRPr lang="fr-FR" b="1" u="sng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95536" y="11663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fr-FR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Quels sont les dégâts provoqués par chacune de ces catastrophes ?</a:t>
            </a:r>
            <a:endParaRPr lang="fr-FR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83568" y="69269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Réaliser le tableau suivant sur son cahier :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Guillaume\Desktop\Tableau risques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124744"/>
            <a:ext cx="9207023" cy="2664296"/>
          </a:xfrm>
          <a:prstGeom prst="rect">
            <a:avLst/>
          </a:prstGeom>
          <a:noFill/>
        </p:spPr>
      </p:pic>
      <p:sp>
        <p:nvSpPr>
          <p:cNvPr id="27" name="Flèche droite 26"/>
          <p:cNvSpPr/>
          <p:nvPr/>
        </p:nvSpPr>
        <p:spPr>
          <a:xfrm>
            <a:off x="251520" y="260648"/>
            <a:ext cx="432048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619672" y="386104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Les réponses sont dans les documents 6 p. 253 et 2/3 p. 254/255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lèche droite 11"/>
          <p:cNvSpPr/>
          <p:nvPr/>
        </p:nvSpPr>
        <p:spPr>
          <a:xfrm>
            <a:off x="1331640" y="3942348"/>
            <a:ext cx="288032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2" descr="C:\Users\Guillaume\Desktop\Village dévasté Banglade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296899"/>
            <a:ext cx="2952328" cy="244446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278962"/>
            <a:ext cx="3168352" cy="246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6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 animBg="1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95536" y="11663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fr-FR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Quels sont les dégâts provoqués par chacune de ces catastrophes ?</a:t>
            </a:r>
            <a:endParaRPr lang="fr-FR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83568" y="69269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Réaliser le tableau suivant sur son cahier :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Flèche droite 26"/>
          <p:cNvSpPr/>
          <p:nvPr/>
        </p:nvSpPr>
        <p:spPr>
          <a:xfrm>
            <a:off x="251520" y="260648"/>
            <a:ext cx="432048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619672" y="386104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Les réponses sont dans les documents 6 p. 253 et 2/3 p. 254/255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lèche droite 11"/>
          <p:cNvSpPr/>
          <p:nvPr/>
        </p:nvSpPr>
        <p:spPr>
          <a:xfrm>
            <a:off x="1331640" y="3942348"/>
            <a:ext cx="288032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2" descr="C:\Users\Guillaume\Desktop\Village dévasté Banglade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296899"/>
            <a:ext cx="2952328" cy="244446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278962"/>
            <a:ext cx="3168352" cy="246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Guillaume\Desktop\Tableau risques 2 correc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052737"/>
            <a:ext cx="8430526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647056" y="14857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L’inégale vulnérabilité des sociétés face aux risques :</a:t>
            </a:r>
            <a:endParaRPr lang="fr-FR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Flèche droite 26"/>
          <p:cNvSpPr/>
          <p:nvPr/>
        </p:nvSpPr>
        <p:spPr>
          <a:xfrm>
            <a:off x="179512" y="260648"/>
            <a:ext cx="432048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60" y="190754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Réaliser le tableau suivant sur son cahier :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24136" y="5445224"/>
            <a:ext cx="802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Les réponses sont dans les documents 5 p. 253 et 4/5 p. 255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899592" y="5589240"/>
            <a:ext cx="288032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539552" y="692696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Recopier la définition de la vulnérabilité :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39552" y="1167135"/>
            <a:ext cx="9217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fr-FR" sz="2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vulnérabilité</a:t>
            </a:r>
            <a:r>
              <a:rPr lang="fr-FR" sz="2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désigne </a:t>
            </a:r>
            <a:r>
              <a:rPr lang="fr-FR" sz="2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le degré de </a:t>
            </a:r>
            <a:r>
              <a:rPr lang="fr-FR" sz="2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fragilité des populations face aux risques.</a:t>
            </a:r>
          </a:p>
        </p:txBody>
      </p:sp>
      <p:pic>
        <p:nvPicPr>
          <p:cNvPr id="17" name="Picture 2" descr="C:\Users\Guillaume\Desktop\Tableau risque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876247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00"/>
                            </p:stCondLst>
                            <p:childTnLst>
                              <p:par>
                                <p:cTn id="34" presetID="23" presetClass="entr" presetSubtype="272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 animBg="1"/>
      <p:bldP spid="12" grpId="0"/>
      <p:bldP spid="13" grpId="0"/>
      <p:bldP spid="14" grpId="0" animBg="1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647056" y="14857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L’inégale vulnérabilité des sociétés face aux risques :</a:t>
            </a:r>
            <a:endParaRPr lang="fr-FR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Flèche droite 26"/>
          <p:cNvSpPr/>
          <p:nvPr/>
        </p:nvSpPr>
        <p:spPr>
          <a:xfrm>
            <a:off x="179512" y="260648"/>
            <a:ext cx="432048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60" y="190754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Réaliser le tableau suivant sur son cahier :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24136" y="5445224"/>
            <a:ext cx="802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Les réponses sont dans les documents 5 p. 253 et 4/5 p. 255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899592" y="5589240"/>
            <a:ext cx="288032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539552" y="692696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Recopier la définition de la vulnérabilité :</a:t>
            </a:r>
          </a:p>
        </p:txBody>
      </p:sp>
      <p:pic>
        <p:nvPicPr>
          <p:cNvPr id="10" name="Picture 2" descr="C:\Users\Guillaume\Desktop\Tableau risque 3 correc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51137"/>
            <a:ext cx="8717266" cy="2518023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539552" y="1167135"/>
            <a:ext cx="9217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fr-FR" sz="2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vulnérabilité</a:t>
            </a:r>
            <a:r>
              <a:rPr lang="fr-FR" sz="2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désigne </a:t>
            </a:r>
            <a:r>
              <a:rPr lang="fr-FR" sz="2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le degré de </a:t>
            </a:r>
            <a:r>
              <a:rPr lang="fr-FR" sz="2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fragilité des populations face aux risques.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24148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 smtClean="0">
                <a:latin typeface="Times New Roman" pitchFamily="18" charset="0"/>
                <a:cs typeface="Times New Roman" pitchFamily="18" charset="0"/>
              </a:rPr>
              <a:t>Illustration de l’aide apportée aux pays pauvres :</a:t>
            </a:r>
            <a:endParaRPr lang="fr-FR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C:\Users\Guillaume\Desktop\L'aide humanitaire à Hait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95477"/>
            <a:ext cx="3960440" cy="3450899"/>
          </a:xfrm>
          <a:prstGeom prst="rect">
            <a:avLst/>
          </a:prstGeom>
          <a:noFill/>
        </p:spPr>
      </p:pic>
      <p:pic>
        <p:nvPicPr>
          <p:cNvPr id="26628" name="Picture 4" descr="C:\Users\Guillaume\Desktop\Aide humanitaire Banglade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69918"/>
            <a:ext cx="4464496" cy="3467194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539552" y="4489375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latin typeface="Times New Roman" pitchFamily="18" charset="0"/>
                <a:cs typeface="Times New Roman" pitchFamily="18" charset="0"/>
              </a:rPr>
              <a:t>Intervention de l’aide humanitaire à </a:t>
            </a:r>
            <a:r>
              <a:rPr lang="fr-FR" sz="1400" i="1" dirty="0" err="1" smtClean="0">
                <a:latin typeface="Times New Roman" pitchFamily="18" charset="0"/>
                <a:cs typeface="Times New Roman" pitchFamily="18" charset="0"/>
              </a:rPr>
              <a:t>Haiti</a:t>
            </a:r>
            <a:r>
              <a:rPr lang="fr-FR" sz="1400" i="1" dirty="0" smtClean="0">
                <a:latin typeface="Times New Roman" pitchFamily="18" charset="0"/>
                <a:cs typeface="Times New Roman" pitchFamily="18" charset="0"/>
              </a:rPr>
              <a:t> (2008)</a:t>
            </a:r>
            <a:endParaRPr lang="fr-FR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644008" y="4489375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latin typeface="Times New Roman" pitchFamily="18" charset="0"/>
                <a:cs typeface="Times New Roman" pitchFamily="18" charset="0"/>
              </a:rPr>
              <a:t>Intervention de l’aide humanitaire au Bangladesh (2007)</a:t>
            </a:r>
            <a:endParaRPr lang="fr-FR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39552" y="5469031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Les pays pauvres ont besoin de l’aide des forces internationales (ex : ONU, la Croix-Rouge) pour survivre au mieux à la catastrophe qui les a touchés. 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Guillaume\Desktop\Trace écrite bilan 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293" y="980728"/>
            <a:ext cx="8610203" cy="216024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1043608" y="231031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Je colle et je retiens :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95536" y="1700808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Ecoute du début du reportage ci-dessous, extrait de l’émission </a:t>
            </a:r>
          </a:p>
          <a:p>
            <a:pPr algn="ctr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« Le dessous des cartes » (de 0’ à 4’40).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364088" y="2852350"/>
            <a:ext cx="349188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latin typeface="Times New Roman" pitchFamily="18" charset="0"/>
                <a:cs typeface="Times New Roman" pitchFamily="18" charset="0"/>
              </a:rPr>
              <a:t>QUESTIONS :</a:t>
            </a:r>
          </a:p>
          <a:p>
            <a:pPr algn="ctr"/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1) Quels sont les principaux risques naturels dans le monde ? (Rappel)</a:t>
            </a:r>
          </a:p>
          <a:p>
            <a:pPr algn="just"/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2) Quel est l’aléa naturel le plus fréquent ? </a:t>
            </a:r>
          </a:p>
          <a:p>
            <a:pPr algn="just"/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3) Ou retrouve-t-on la majorité des risques naturels majeurs dans le monde ?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Les risques naturels les dessous des carte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15549" y="2852936"/>
            <a:ext cx="4704523" cy="35283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60" y="260648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II- Au final, trois types d’inégalités entre les sociétés :</a:t>
            </a:r>
            <a:endParaRPr lang="fr-FR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99592" y="879103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fr-FR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inégalités face aux risques naturels :</a:t>
            </a:r>
            <a:endParaRPr lang="fr-FR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72008" y="404664"/>
            <a:ext cx="539552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7" grpId="0"/>
      <p:bldP spid="10" grpId="0"/>
      <p:bldP spid="12" grpId="0"/>
      <p:bldP spid="12" grpId="1"/>
      <p:bldP spid="13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uillaume\Desktop\Les catastroph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6768752" cy="504402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2008" y="82997"/>
            <a:ext cx="8964488" cy="1833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 séismes, les éruptions volcaniques, les tsunamis, les cyclones et les inondations sont les principaux risques naturels dans le monde.</a:t>
            </a:r>
          </a:p>
          <a:p>
            <a:pPr algn="just"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Ces aléas touchent surtout les pays d’Asie, très densément peuplés et situés dans la zone intertropicale.</a:t>
            </a:r>
            <a:endParaRPr lang="fr-FR" sz="24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201995"/>
            <a:ext cx="84249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Nous sommes tous exposés au risque d’être touchés tôt ou tard par une catastrophe naturelle. Nous sommes donc tous exposés à </a:t>
            </a:r>
            <a:r>
              <a:rPr lang="fr-FR" sz="2400" b="1" u="sng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des risques naturels. </a:t>
            </a:r>
          </a:p>
        </p:txBody>
      </p:sp>
      <p:pic>
        <p:nvPicPr>
          <p:cNvPr id="1029" name="Picture 5" descr="C:\Users\Guillaume\Desktop\Tremblement de terre de Kob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984" y="1988840"/>
            <a:ext cx="3726960" cy="4032448"/>
          </a:xfrm>
          <a:prstGeom prst="rect">
            <a:avLst/>
          </a:prstGeom>
          <a:noFill/>
        </p:spPr>
      </p:pic>
      <p:pic>
        <p:nvPicPr>
          <p:cNvPr id="1031" name="Picture 7" descr="http://www.religionlink.com/clipart/tsuna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988840"/>
            <a:ext cx="4571999" cy="305752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5148064" y="5157192"/>
            <a:ext cx="4176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Le risque de </a:t>
            </a:r>
            <a:r>
              <a:rPr lang="fr-FR" sz="2400" b="1" dirty="0" smtClean="0">
                <a:solidFill>
                  <a:srgbClr val="FF0000"/>
                </a:solidFill>
              </a:rPr>
              <a:t>tsunami</a:t>
            </a:r>
          </a:p>
          <a:p>
            <a:r>
              <a:rPr lang="fr-FR" i="1" dirty="0" smtClean="0"/>
              <a:t>Tsunami de 2004 en Indonésie</a:t>
            </a:r>
            <a:endParaRPr lang="fr-FR" i="1" dirty="0"/>
          </a:p>
        </p:txBody>
      </p:sp>
      <p:sp>
        <p:nvSpPr>
          <p:cNvPr id="9" name="Rectangle 8"/>
          <p:cNvSpPr/>
          <p:nvPr/>
        </p:nvSpPr>
        <p:spPr>
          <a:xfrm>
            <a:off x="251520" y="188640"/>
            <a:ext cx="8568952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51520" y="1475492"/>
            <a:ext cx="4390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Identifie les risques naturels ci-après :</a:t>
            </a:r>
            <a:endParaRPr lang="fr-FR" sz="1600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51520" y="6093296"/>
            <a:ext cx="6120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Le risque de </a:t>
            </a:r>
            <a:r>
              <a:rPr lang="fr-FR" sz="2400" b="1" dirty="0" smtClean="0">
                <a:solidFill>
                  <a:srgbClr val="FF0000"/>
                </a:solidFill>
              </a:rPr>
              <a:t>tremblement de terre</a:t>
            </a:r>
          </a:p>
          <a:p>
            <a:r>
              <a:rPr lang="fr-FR" i="1" dirty="0" smtClean="0"/>
              <a:t>Tremblement de terre de </a:t>
            </a:r>
            <a:r>
              <a:rPr lang="fr-FR" i="1" dirty="0" err="1" smtClean="0"/>
              <a:t>Kobé</a:t>
            </a:r>
            <a:r>
              <a:rPr lang="fr-FR" i="1" dirty="0" smtClean="0"/>
              <a:t> au Japon (1995)</a:t>
            </a:r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 animBg="1"/>
      <p:bldP spid="10" grpId="0"/>
      <p:bldP spid="1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uillaume\Desktop\Lien risque développem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505" y="1916832"/>
            <a:ext cx="8660975" cy="3888432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411760" y="1556792"/>
            <a:ext cx="72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 smtClean="0"/>
              <a:t>Réalise l’exercice suivant sur le cahier :</a:t>
            </a:r>
            <a:endParaRPr lang="fr-FR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91072" y="188640"/>
            <a:ext cx="9109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2/ Les inégalités face à la prévention et aux dommages causés :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600" b="1" u="sng" dirty="0" smtClean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="1" i="1" dirty="0" smtClean="0"/>
              <a:t>        </a:t>
            </a:r>
            <a:endParaRPr lang="fr-FR" dirty="0"/>
          </a:p>
        </p:txBody>
      </p:sp>
      <p:sp>
        <p:nvSpPr>
          <p:cNvPr id="10" name="Flèche droite 9"/>
          <p:cNvSpPr/>
          <p:nvPr/>
        </p:nvSpPr>
        <p:spPr>
          <a:xfrm>
            <a:off x="216024" y="332656"/>
            <a:ext cx="539552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863080" y="796642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Comment les sociétés font-elles face aux risques naturels ?</a:t>
            </a:r>
            <a:endParaRPr lang="fr-FR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1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uillaume\Desktop\Lien risque développement correc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88640"/>
            <a:ext cx="8703023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èche droite 2"/>
          <p:cNvSpPr/>
          <p:nvPr/>
        </p:nvSpPr>
        <p:spPr>
          <a:xfrm>
            <a:off x="179512" y="404664"/>
            <a:ext cx="383196" cy="23911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C000"/>
              </a:solidFill>
            </a:endParaRPr>
          </a:p>
        </p:txBody>
      </p:sp>
      <p:pic>
        <p:nvPicPr>
          <p:cNvPr id="5122" name="Picture 2" descr="C:\Users\Guillaume\Desktop\Trace écrite risques et préven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" y="1131267"/>
            <a:ext cx="9180175" cy="2297733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611560" y="332656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Distribution de la trace écrite (conclusion)</a:t>
            </a:r>
            <a:endParaRPr lang="fr-FR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7544" y="4962654"/>
            <a:ext cx="8532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VISIONNAGE DES VIDEOS DU TSUNAMI DE 2004 EN INDONESIE POUR CLOTURER LE COURS.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907704" y="260648"/>
            <a:ext cx="8532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VIDEO 1 : le tsunami en Indonésie de 2004 </a:t>
            </a:r>
            <a:endParaRPr lang="fr-FR" sz="2000" dirty="0"/>
          </a:p>
        </p:txBody>
      </p:sp>
      <p:pic>
        <p:nvPicPr>
          <p:cNvPr id="4" name="Tsunami indonésie 201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5576" y="908720"/>
            <a:ext cx="7344816" cy="5508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907704" y="260648"/>
            <a:ext cx="8532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VIDEO 2 : le tsunami en Indonésie de 2004 </a:t>
            </a:r>
            <a:endParaRPr lang="fr-FR" sz="2000" dirty="0"/>
          </a:p>
        </p:txBody>
      </p:sp>
      <p:pic>
        <p:nvPicPr>
          <p:cNvPr id="4" name="New dramatic video_ Tsunami wave spills over seawall, smashes boats, car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7584" y="836712"/>
            <a:ext cx="7632848" cy="5724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644008" y="2780928"/>
            <a:ext cx="43204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Le risque d’</a:t>
            </a:r>
            <a:r>
              <a:rPr lang="fr-FR" sz="2400" b="1" dirty="0" smtClean="0">
                <a:solidFill>
                  <a:srgbClr val="FF0000"/>
                </a:solidFill>
              </a:rPr>
              <a:t>inondations</a:t>
            </a:r>
          </a:p>
          <a:p>
            <a:pPr algn="ctr"/>
            <a:endParaRPr lang="fr-FR" sz="500" b="1" dirty="0" smtClean="0">
              <a:solidFill>
                <a:srgbClr val="FF0000"/>
              </a:solidFill>
            </a:endParaRPr>
          </a:p>
          <a:p>
            <a:pPr algn="ctr"/>
            <a:r>
              <a:rPr lang="fr-FR" sz="1400" i="1" dirty="0" smtClean="0"/>
              <a:t>Inondations en Vendée en 2010, après le</a:t>
            </a:r>
          </a:p>
          <a:p>
            <a:pPr algn="ctr"/>
            <a:r>
              <a:rPr lang="fr-FR" sz="1400" i="1" dirty="0" smtClean="0"/>
              <a:t>passage  de la tempête </a:t>
            </a:r>
            <a:r>
              <a:rPr lang="fr-FR" sz="1400" i="1" dirty="0" err="1" smtClean="0"/>
              <a:t>Xynthia</a:t>
            </a:r>
            <a:endParaRPr lang="fr-FR" sz="14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-108520" y="2762344"/>
            <a:ext cx="4536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Le risque de </a:t>
            </a:r>
            <a:r>
              <a:rPr lang="fr-FR" sz="2400" b="1" dirty="0" smtClean="0">
                <a:solidFill>
                  <a:srgbClr val="FF0000"/>
                </a:solidFill>
              </a:rPr>
              <a:t>tempête</a:t>
            </a:r>
          </a:p>
          <a:p>
            <a:pPr algn="ctr"/>
            <a:r>
              <a:rPr lang="fr-FR" i="1" dirty="0" smtClean="0"/>
              <a:t>Tempête au Japon en 2012</a:t>
            </a:r>
            <a:endParaRPr lang="fr-FR" i="1" dirty="0"/>
          </a:p>
        </p:txBody>
      </p:sp>
      <p:pic>
        <p:nvPicPr>
          <p:cNvPr id="21506" name="Picture 2" descr="http://photo.parismatch.com/media/photos2/actu/societe/le-martyr-de-la-faute-sur-mer/xynthia/1515346-1-fre-FR/xynthia_tags_firsthead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0"/>
            <a:ext cx="4788024" cy="2786016"/>
          </a:xfrm>
          <a:prstGeom prst="rect">
            <a:avLst/>
          </a:prstGeom>
          <a:noFill/>
        </p:spPr>
      </p:pic>
      <p:pic>
        <p:nvPicPr>
          <p:cNvPr id="21508" name="Picture 4" descr="http://japon.aujourdhuilemonde.com/sites/default/files/imagecache/article_full/articles/30242/tempete_vent_Tokyo_Jap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355976" cy="2811363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4607496" y="6093296"/>
            <a:ext cx="4536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Le risque de </a:t>
            </a:r>
            <a:r>
              <a:rPr lang="fr-FR" sz="2400" b="1" dirty="0" smtClean="0">
                <a:solidFill>
                  <a:srgbClr val="FF0000"/>
                </a:solidFill>
              </a:rPr>
              <a:t>cyclone</a:t>
            </a:r>
          </a:p>
          <a:p>
            <a:pPr algn="ctr"/>
            <a:r>
              <a:rPr lang="fr-FR" i="1" dirty="0" smtClean="0"/>
              <a:t>Cyclone à la Réunion en 1996</a:t>
            </a:r>
            <a:endParaRPr lang="fr-FR" i="1" dirty="0"/>
          </a:p>
        </p:txBody>
      </p:sp>
      <p:pic>
        <p:nvPicPr>
          <p:cNvPr id="14" name="Picture 6" descr="http://pedagogie2.ac-reunion.fr/cotamarp/temps/climat/cyclone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789040"/>
            <a:ext cx="2847975" cy="2314575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-180528" y="6093296"/>
            <a:ext cx="4536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Le risque de </a:t>
            </a:r>
            <a:r>
              <a:rPr lang="fr-FR" sz="2400" b="1" dirty="0" smtClean="0">
                <a:solidFill>
                  <a:srgbClr val="FF0000"/>
                </a:solidFill>
              </a:rPr>
              <a:t>tornade</a:t>
            </a:r>
          </a:p>
          <a:p>
            <a:pPr algn="ctr"/>
            <a:r>
              <a:rPr lang="fr-FR" i="1" dirty="0" smtClean="0"/>
              <a:t>Tornade à Taiwan</a:t>
            </a:r>
            <a:endParaRPr lang="fr-FR" i="1" dirty="0"/>
          </a:p>
        </p:txBody>
      </p:sp>
      <p:pic>
        <p:nvPicPr>
          <p:cNvPr id="21514" name="Picture 10" descr="http://www.awesomeweb.fr/wp-content/uploads/2012/10/tornade-vil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601484"/>
            <a:ext cx="3456384" cy="2491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3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4139952" y="328498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Le risque </a:t>
            </a:r>
            <a:r>
              <a:rPr lang="fr-FR" sz="2400" b="1" dirty="0" smtClean="0">
                <a:solidFill>
                  <a:srgbClr val="FF0000"/>
                </a:solidFill>
              </a:rPr>
              <a:t>d’irruption volcanique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-180528" y="3212976"/>
            <a:ext cx="453650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Le risque de </a:t>
            </a:r>
            <a:r>
              <a:rPr lang="fr-FR" sz="2400" b="1" dirty="0" smtClean="0">
                <a:solidFill>
                  <a:srgbClr val="FF0000"/>
                </a:solidFill>
              </a:rPr>
              <a:t>sècheresse</a:t>
            </a:r>
          </a:p>
          <a:p>
            <a:pPr algn="ctr"/>
            <a:r>
              <a:rPr lang="fr-FR" sz="2000" i="1" dirty="0" smtClean="0"/>
              <a:t>Sècheresse importante en Chine</a:t>
            </a: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</p:txBody>
      </p:sp>
      <p:pic>
        <p:nvPicPr>
          <p:cNvPr id="28674" name="Picture 2" descr="http://4.bp.blogspot.com/-RhrQnStNRws/TdvldnmE2LI/AAAAAAAACe4/eYxCIhxviNw/s1600/a%2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277273" cy="3212976"/>
          </a:xfrm>
          <a:prstGeom prst="rect">
            <a:avLst/>
          </a:prstGeom>
          <a:noFill/>
        </p:spPr>
      </p:pic>
      <p:pic>
        <p:nvPicPr>
          <p:cNvPr id="28678" name="Picture 6" descr="http://www.igraphisme.com/images/eruption-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-26708"/>
            <a:ext cx="4860032" cy="3239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unifun.net/wp-content/uploads/2012/10/Ouragan-Sandy-en-virgi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052820"/>
            <a:ext cx="2736304" cy="1816340"/>
          </a:xfrm>
          <a:prstGeom prst="rect">
            <a:avLst/>
          </a:prstGeom>
          <a:noFill/>
        </p:spPr>
      </p:pic>
      <p:pic>
        <p:nvPicPr>
          <p:cNvPr id="5" name="Picture 4" descr="http://referentiel.nouvelobs.com/wsfile/0821351608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058673"/>
            <a:ext cx="3168352" cy="1810487"/>
          </a:xfrm>
          <a:prstGeom prst="rect">
            <a:avLst/>
          </a:prstGeom>
          <a:noFill/>
        </p:spPr>
      </p:pic>
      <p:pic>
        <p:nvPicPr>
          <p:cNvPr id="7" name="Picture 8" descr="http://media.melty.fr/article-1119162-ajust_900/on-estime-a-15-milliards-de-dollars-les-dega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030043"/>
            <a:ext cx="2843809" cy="1839117"/>
          </a:xfrm>
          <a:prstGeom prst="rect">
            <a:avLst/>
          </a:prstGeom>
          <a:noFill/>
        </p:spPr>
      </p:pic>
      <p:pic>
        <p:nvPicPr>
          <p:cNvPr id="8" name="Picture 4" descr="http://www.futura-sciences.com/images2/tornade_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905163"/>
            <a:ext cx="2736304" cy="1890211"/>
          </a:xfrm>
          <a:prstGeom prst="rect">
            <a:avLst/>
          </a:prstGeom>
          <a:noFill/>
        </p:spPr>
      </p:pic>
      <p:pic>
        <p:nvPicPr>
          <p:cNvPr id="9" name="Picture 6" descr="http://www.durable.com/var/docs/Port_au_Princ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4941168"/>
            <a:ext cx="3168352" cy="1869451"/>
          </a:xfrm>
          <a:prstGeom prst="rect">
            <a:avLst/>
          </a:prstGeom>
          <a:noFill/>
        </p:spPr>
      </p:pic>
      <p:pic>
        <p:nvPicPr>
          <p:cNvPr id="10" name="Picture 8" descr="http://www.zegreenweb.com/files/les_catastrophes_naturelles_de_2011_pesent_deja_lourd-en-pertes-economiques_tedito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941168"/>
            <a:ext cx="2808312" cy="187220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188640"/>
            <a:ext cx="9144000" cy="23042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-324544" y="501640"/>
            <a:ext cx="95770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Géographie :</a:t>
            </a:r>
          </a:p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 sociétés inégalement développées.</a:t>
            </a:r>
          </a:p>
          <a:p>
            <a:pPr algn="ctr"/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 inégalités devant les risques naturels.</a:t>
            </a:r>
            <a:endParaRPr lang="fr-F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504" y="332656"/>
            <a:ext cx="8892480" cy="20162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6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36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36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360"/>
                            </p:stCondLst>
                            <p:childTnLst>
                              <p:par>
                                <p:cTn id="3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360"/>
                            </p:stCondLst>
                            <p:childTnLst>
                              <p:par>
                                <p:cTn id="4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360"/>
                            </p:stCondLst>
                            <p:childTnLst>
                              <p:par>
                                <p:cTn id="5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Guillaume\Desktop\Porte anti tsunam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463013"/>
            <a:ext cx="3665142" cy="3278355"/>
          </a:xfrm>
          <a:prstGeom prst="rect">
            <a:avLst/>
          </a:prstGeom>
          <a:noFill/>
        </p:spPr>
      </p:pic>
      <p:pic>
        <p:nvPicPr>
          <p:cNvPr id="4098" name="Picture 2" descr="C:\Users\Guillaume\Desktop\Construction de digues au Banglade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2427" y="3463013"/>
            <a:ext cx="4622061" cy="324036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35496" y="156201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Problématique :</a:t>
            </a:r>
          </a:p>
          <a:p>
            <a:pPr algn="ctr"/>
            <a:r>
              <a:rPr lang="fr-FR" sz="3200" b="1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Les sociétés sont-elles toutes égales </a:t>
            </a:r>
          </a:p>
          <a:p>
            <a:pPr algn="ctr"/>
            <a:r>
              <a:rPr lang="fr-FR" sz="3200" b="1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face aux risques ?</a:t>
            </a:r>
          </a:p>
          <a:p>
            <a:endParaRPr lang="fr-FR" sz="2800" dirty="0">
              <a:solidFill>
                <a:srgbClr val="66FF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504" y="188640"/>
            <a:ext cx="9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Les sociétés humaines sont toutes exposées à</a:t>
            </a:r>
          </a:p>
          <a:p>
            <a:pPr algn="ctr"/>
            <a:r>
              <a:rPr lang="fr-FR" sz="30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des risques naturels majeurs.</a:t>
            </a:r>
            <a:endParaRPr lang="fr-FR" sz="3000" dirty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5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Guillaume\Desktop\Tablea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48" y="2492896"/>
            <a:ext cx="9067664" cy="436510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24928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51520" y="148570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I- </a:t>
            </a:r>
            <a:r>
              <a:rPr lang="fr-FR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Etude de cas : une même catastrophe naturelle aux Etats-Unis et au Bangladesh, des effets différents.</a:t>
            </a:r>
            <a:endParaRPr lang="fr-FR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-36512" y="1124744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fr-FR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Quelle a été la violence de ces deux aléas d’intensité élevée ?</a:t>
            </a:r>
            <a:endParaRPr lang="fr-FR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60040" y="1700808"/>
            <a:ext cx="8676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</a:rPr>
              <a:t>Remplir le tableau suivant à partir des informations apparaissant dans les documents distribués.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95536" y="2060848"/>
            <a:ext cx="8676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</a:rPr>
              <a:t>1 partie de la classe travaille sur la Nouvelle Orléans. 1 partie sur le Bangladesh.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5" name="Flèche droite 14"/>
          <p:cNvSpPr/>
          <p:nvPr/>
        </p:nvSpPr>
        <p:spPr>
          <a:xfrm rot="10800000">
            <a:off x="5220073" y="3373745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 rot="10800000">
            <a:off x="8316416" y="3356992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 rot="10800000">
            <a:off x="5292080" y="6093296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 rot="10800000">
            <a:off x="8388423" y="6076543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155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155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115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15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155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155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115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115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155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155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115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15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155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155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115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115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Guillaume\Desktop\Carte IDH catastrophe mon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532" y="44624"/>
            <a:ext cx="7724908" cy="5472609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1080120" y="5589240"/>
            <a:ext cx="8316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L’IDH </a:t>
            </a: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(définition p.326)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et le type de catastrophes dans le monde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6" y="6115362"/>
            <a:ext cx="900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i="1" dirty="0" smtClean="0">
                <a:latin typeface="Arial" pitchFamily="34" charset="0"/>
                <a:cs typeface="Arial" pitchFamily="34" charset="0"/>
              </a:rPr>
              <a:t>L’IDH mesure le développement d’un pays en établissant une moyenne entre 4 indicateurs (l’espérance de vie, le taux d’alphabétisme, le taux de scolarisation et le revenu par habitant).</a:t>
            </a:r>
            <a:endParaRPr lang="fr-FR" sz="15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467544" y="5589240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1619672" y="537321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Les espaces de fortes densités dans le monde</a:t>
            </a:r>
          </a:p>
        </p:txBody>
      </p:sp>
      <p:pic>
        <p:nvPicPr>
          <p:cNvPr id="21506" name="Picture 2" descr="C:\Users\Guillaume\Desktop\Carte Pop catastroph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-27384"/>
            <a:ext cx="9257587" cy="5328592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555776" y="6093296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smtClean="0">
                <a:latin typeface="Times New Roman" pitchFamily="18" charset="0"/>
                <a:cs typeface="Times New Roman" pitchFamily="18" charset="0"/>
              </a:rPr>
              <a:t>La densité = nombre d’habitants par km</a:t>
            </a:r>
            <a:r>
              <a:rPr lang="fr-FR" sz="28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tr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é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1148</TotalTime>
  <Words>756</Words>
  <Application>Microsoft Office PowerPoint</Application>
  <PresentationFormat>Affichage à l'écran (4:3)</PresentationFormat>
  <Paragraphs>93</Paragraphs>
  <Slides>24</Slides>
  <Notes>2</Notes>
  <HiddenSlides>0</HiddenSlides>
  <MMClips>3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Métro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Guillaume</dc:creator>
  <cp:lastModifiedBy>Guillaume</cp:lastModifiedBy>
  <cp:revision>147</cp:revision>
  <dcterms:created xsi:type="dcterms:W3CDTF">2012-05-09T12:16:26Z</dcterms:created>
  <dcterms:modified xsi:type="dcterms:W3CDTF">2014-04-21T20:55:40Z</dcterms:modified>
</cp:coreProperties>
</file>