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1" r:id="rId2"/>
    <p:sldId id="259" r:id="rId3"/>
    <p:sldId id="257" r:id="rId4"/>
    <p:sldId id="258" r:id="rId5"/>
    <p:sldId id="262" r:id="rId6"/>
    <p:sldId id="263" r:id="rId7"/>
    <p:sldId id="264" r:id="rId8"/>
    <p:sldId id="266" r:id="rId9"/>
    <p:sldId id="268" r:id="rId10"/>
    <p:sldId id="267" r:id="rId11"/>
    <p:sldId id="269" r:id="rId12"/>
    <p:sldId id="270" r:id="rId13"/>
    <p:sldId id="272" r:id="rId14"/>
    <p:sldId id="271" r:id="rId15"/>
    <p:sldId id="274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EE408-5CC1-4D61-A154-6C1C82DB7C0B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3A361-A8AD-4EA6-A168-B5BACBEB55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9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A361-A8AD-4EA6-A168-B5BACBEB551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75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847020-F384-4311-91E9-E8E3632FAFDF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C05B95-3AD9-4D35-BE39-8856312BF1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365104"/>
            <a:ext cx="828092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Histoire : partie IV</a:t>
            </a:r>
          </a:p>
          <a:p>
            <a:pPr algn="ctr"/>
            <a:endParaRPr lang="fr-FR" sz="500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Vers la modernité (fin XVe- XVIIe siècle)</a:t>
            </a:r>
          </a:p>
          <a:p>
            <a:pPr algn="ctr"/>
            <a:endParaRPr lang="fr-FR" sz="1600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L’EUROPE S’OUVRE SUR LE MONDE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293096"/>
            <a:ext cx="8712968" cy="1944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4" descr="http://www.et-demain-en-classe.org/avecquoi/images/bousso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1080120" cy="1075982"/>
          </a:xfrm>
          <a:prstGeom prst="rect">
            <a:avLst/>
          </a:prstGeom>
          <a:noFill/>
        </p:spPr>
      </p:pic>
      <p:pic>
        <p:nvPicPr>
          <p:cNvPr id="7" name="Picture 2" descr="http://www.astrosurf.com/luxorion/Sciences/caravelle-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13" y="404664"/>
            <a:ext cx="3911939" cy="2986401"/>
          </a:xfrm>
          <a:prstGeom prst="rect">
            <a:avLst/>
          </a:prstGeom>
          <a:noFill/>
        </p:spPr>
      </p:pic>
      <p:pic>
        <p:nvPicPr>
          <p:cNvPr id="17410" name="Picture 2" descr="C:\Users\Guillaume\Desktop\Le nouveau mon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723" y="404664"/>
            <a:ext cx="441975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0/07/CantinoPlanisphe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083" y="1844824"/>
            <a:ext cx="9203595" cy="43204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-144016" y="797803"/>
            <a:ext cx="9396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Planisphère de </a:t>
            </a:r>
            <a:r>
              <a:rPr lang="fr-FR" sz="2200" dirty="0" err="1" smtClean="0"/>
              <a:t>Cantino</a:t>
            </a:r>
            <a:r>
              <a:rPr lang="fr-FR" sz="2200" dirty="0" smtClean="0"/>
              <a:t>, réalisé en 1502 et représentant les voyages </a:t>
            </a:r>
          </a:p>
          <a:p>
            <a:pPr algn="ctr"/>
            <a:r>
              <a:rPr lang="fr-FR" sz="2200" dirty="0" smtClean="0"/>
              <a:t>des grands navigateurs (Colomb, Cabral, Vasco de Gama)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072" y="6300028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 smtClean="0"/>
              <a:t>Le méridien du traité de Tordesillas est représenté.</a:t>
            </a:r>
            <a:endParaRPr lang="fr-FR" u="sng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691680" y="6021288"/>
            <a:ext cx="28803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71800" y="47667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Exercice à coller à la suite :</a:t>
            </a:r>
            <a:endParaRPr lang="fr-FR" sz="16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879594"/>
            <a:ext cx="81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Les voyages de découverte partent tous de la péninsule ibérique. La civilisation Européenne entre en contact avec les autres civilisations du monde :</a:t>
            </a:r>
          </a:p>
          <a:p>
            <a:pPr algn="ctr"/>
            <a:r>
              <a:rPr lang="fr-FR" sz="1600" dirty="0" smtClean="0"/>
              <a:t>Aztèque, Inca, Maya par exemple.</a:t>
            </a:r>
            <a:endParaRPr lang="fr-FR" sz="1600" dirty="0"/>
          </a:p>
        </p:txBody>
      </p:sp>
      <p:pic>
        <p:nvPicPr>
          <p:cNvPr id="27653" name="Picture 5" descr="C:\Users\Guillaume\Desktop\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64283"/>
            <a:ext cx="7262317" cy="486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2068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II- Les premiers empires coloniaux 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1124744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1) </a:t>
            </a:r>
            <a:r>
              <a:rPr lang="fr-FR" u="sng" dirty="0" smtClean="0">
                <a:solidFill>
                  <a:srgbClr val="FF0000"/>
                </a:solidFill>
              </a:rPr>
              <a:t>Le choc brutal de la conquête :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5616" y="5949280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C00000"/>
                </a:solidFill>
              </a:rPr>
              <a:t>DEVOIR MAISON :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smtClean="0"/>
              <a:t>à réaliser sur une feuille relevée et notée ! </a:t>
            </a:r>
          </a:p>
          <a:p>
            <a:endParaRPr lang="fr-FR" sz="1000" b="1" dirty="0" smtClean="0"/>
          </a:p>
          <a:p>
            <a:r>
              <a:rPr lang="fr-FR" sz="1400" b="1" dirty="0" smtClean="0"/>
              <a:t>Manuel p. 128/129 : questions 1 à 8</a:t>
            </a:r>
            <a:endParaRPr lang="fr-FR" sz="1400" b="1" dirty="0"/>
          </a:p>
        </p:txBody>
      </p:sp>
      <p:pic>
        <p:nvPicPr>
          <p:cNvPr id="29698" name="Picture 2" descr="http://www.larousse.fr/encyclopedie/data/images/1313287-La_conqu%C3%AAte_du_Mex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224" y="2492896"/>
            <a:ext cx="3771847" cy="2880320"/>
          </a:xfrm>
          <a:prstGeom prst="rect">
            <a:avLst/>
          </a:prstGeom>
          <a:noFill/>
        </p:spPr>
      </p:pic>
      <p:pic>
        <p:nvPicPr>
          <p:cNvPr id="29700" name="Picture 4" descr="http://www2c.ac-lille.fr/pneruda-wattrelos/grands%20voyageurs/IMAGES/cort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2424512" cy="288032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403648" y="5373216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Hernan Cortes 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923928" y="5373216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Cortés et son armée en route vers Tenochtitlan (Mexico)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899592" y="5877272"/>
            <a:ext cx="6696744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259632" y="161950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a- L’exemple de la conquête du Mexique  par Cortés (1519-1521) :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5656" y="201032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(Voir devoir maison)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FF0000"/>
                </a:solidFill>
              </a:rPr>
              <a:t>II- Les premiers empires coloniaux :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775737"/>
            <a:ext cx="802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1) </a:t>
            </a:r>
            <a:r>
              <a:rPr lang="fr-FR" sz="1200" u="sng" dirty="0" smtClean="0">
                <a:solidFill>
                  <a:srgbClr val="FF0000"/>
                </a:solidFill>
              </a:rPr>
              <a:t>Le choc brutal de la conquête :</a:t>
            </a:r>
            <a:endParaRPr lang="fr-FR" sz="1200" u="sng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9632" y="111545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b- La disparition de la population Amérindienne 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827584" y="1196752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-756592" y="1628800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Doc 4 p. 133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30722" name="Picture 2" descr="C:\Users\Guillaume\Desktop\Conquête brut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38046"/>
            <a:ext cx="2520280" cy="4847338"/>
          </a:xfrm>
          <a:prstGeom prst="rect">
            <a:avLst/>
          </a:prstGeom>
          <a:noFill/>
        </p:spPr>
      </p:pic>
      <p:pic>
        <p:nvPicPr>
          <p:cNvPr id="30724" name="Picture 4" descr="C:\Users\Guillaume\Desktop\Disparition pop indien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588" y="3573016"/>
            <a:ext cx="3063540" cy="3240360"/>
          </a:xfrm>
          <a:prstGeom prst="rect">
            <a:avLst/>
          </a:prstGeom>
          <a:noFill/>
        </p:spPr>
      </p:pic>
      <p:pic>
        <p:nvPicPr>
          <p:cNvPr id="30725" name="Picture 5" descr="C:\Users\Guillaume\Desktop\Disparition pop indienn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3314205" cy="245365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304256" y="1772816"/>
            <a:ext cx="7020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Comment les Indiens sont-ils traités par les conquistadores Européens ? 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2483768" y="2105561"/>
            <a:ext cx="6444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B050"/>
                </a:solidFill>
              </a:rPr>
              <a:t>Les conquistadores Européens utilisent la violence pour dominer puis détruire les populations amérindiennes. Elles sont assassinées ou réduites au travail forcé dans les mines et les plantations (la servitude).</a:t>
            </a:r>
            <a:endParaRPr lang="fr-FR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0861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FF0000"/>
                </a:solidFill>
              </a:rPr>
              <a:t>II- Les premiers empires coloniaux :</a:t>
            </a:r>
            <a:endParaRPr lang="fr-FR" sz="12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764704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1) </a:t>
            </a:r>
            <a:r>
              <a:rPr lang="fr-FR" sz="1100" u="sng" dirty="0" smtClean="0">
                <a:solidFill>
                  <a:srgbClr val="FF0000"/>
                </a:solidFill>
              </a:rPr>
              <a:t>Le choc brutal de la conquête :</a:t>
            </a:r>
            <a:endParaRPr lang="fr-FR" sz="1100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118746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2) </a:t>
            </a:r>
            <a:r>
              <a:rPr lang="fr-FR" u="sng" dirty="0" smtClean="0">
                <a:solidFill>
                  <a:srgbClr val="FF0000"/>
                </a:solidFill>
              </a:rPr>
              <a:t>L’exploitation des colonies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827584" y="1196752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475656" y="1619508"/>
            <a:ext cx="668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 – Le partage des territoires par le traité de Tordesillas (1494) </a:t>
            </a:r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28677" name="Picture 5" descr="Fichier:Folio06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59" y="2277283"/>
            <a:ext cx="2764857" cy="3816013"/>
          </a:xfrm>
          <a:prstGeom prst="rect">
            <a:avLst/>
          </a:prstGeom>
          <a:noFill/>
        </p:spPr>
      </p:pic>
      <p:pic>
        <p:nvPicPr>
          <p:cNvPr id="28678" name="Picture 6" descr="C:\Users\Guillaume\Desktop\Les Empire coloniaux au XV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83643"/>
            <a:ext cx="5455664" cy="3809653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-180528" y="6156593"/>
            <a:ext cx="9468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Le traité de Tordesillas acte le partage des territoires conquis entre l’empire espagnol qui </a:t>
            </a:r>
          </a:p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s’étend en Amérique centrale et du Sud et l’empire portugais qui s’étend en Afrique et en Asie.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3528" y="201526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traité de Tordesillas (1494) :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355976" y="1988840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Les empires coloniaux au XVIe siècle :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364088" y="98072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Visualisation reportage</a:t>
            </a:r>
            <a:endParaRPr lang="fr-FR" sz="1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/>
      <p:bldP spid="21" grpId="0"/>
      <p:bldP spid="22" grpId="0"/>
      <p:bldP spid="23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476672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FF0000"/>
                </a:solidFill>
              </a:rPr>
              <a:t>II- Les premiers empires coloniaux :</a:t>
            </a:r>
            <a:endParaRPr lang="fr-FR" sz="12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719118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1) </a:t>
            </a:r>
            <a:r>
              <a:rPr lang="fr-FR" sz="1100" u="sng" dirty="0" smtClean="0">
                <a:solidFill>
                  <a:srgbClr val="FF0000"/>
                </a:solidFill>
              </a:rPr>
              <a:t>Le choc brutal de la conquête :</a:t>
            </a:r>
            <a:endParaRPr lang="fr-FR" sz="1100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6224" y="5013176"/>
            <a:ext cx="5004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/>
              <a:t>QUESTIONS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52536" y="5354052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Que font les Indiens sur cette gravure ? </a:t>
            </a:r>
          </a:p>
          <a:p>
            <a:pPr algn="ctr"/>
            <a:r>
              <a:rPr lang="fr-FR" sz="1400" dirty="0" smtClean="0"/>
              <a:t>Que font les conquistadores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5877272"/>
            <a:ext cx="4355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Les colons emploient des Indiens pour exploiter les mines d’or et d’argent de la colonie en vue de ramener ces richesses en Europe.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5354052"/>
            <a:ext cx="4528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Quelles plantes vont servir à alimenter la </a:t>
            </a:r>
          </a:p>
          <a:p>
            <a:pPr algn="ctr"/>
            <a:r>
              <a:rPr lang="fr-FR" sz="1400" dirty="0" smtClean="0"/>
              <a:t>population Européenne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52528" y="5877272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Des plantes nouvelles sont aussi exploitées sur place puis ramenées en Europe pour y être vendues.</a:t>
            </a:r>
          </a:p>
        </p:txBody>
      </p:sp>
      <p:pic>
        <p:nvPicPr>
          <p:cNvPr id="28675" name="Picture 3" descr="C:\Users\Guillaume\Desktop\Exploitation mi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776864" cy="2976435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187624" y="991761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2) </a:t>
            </a:r>
            <a:r>
              <a:rPr lang="fr-FR" sz="1200" u="sng" dirty="0" smtClean="0">
                <a:solidFill>
                  <a:srgbClr val="FF0000"/>
                </a:solidFill>
              </a:rPr>
              <a:t>L’exploitation des colonies</a:t>
            </a:r>
            <a:endParaRPr lang="fr-FR" sz="1200" u="sng" dirty="0">
              <a:solidFill>
                <a:srgbClr val="FF00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1043608" y="1484784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475656" y="1475492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 – La soif de richesses : </a:t>
            </a:r>
            <a:endParaRPr lang="fr-FR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0861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FF0000"/>
                </a:solidFill>
              </a:rPr>
              <a:t>II- Les premiers empires coloniaux :</a:t>
            </a:r>
            <a:endParaRPr lang="fr-FR" sz="1200" b="1" u="sng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3568" y="98072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3) </a:t>
            </a:r>
            <a:r>
              <a:rPr lang="fr-FR" sz="2000" u="sng" dirty="0" smtClean="0">
                <a:solidFill>
                  <a:srgbClr val="FF0000"/>
                </a:solidFill>
              </a:rPr>
              <a:t>Les conséquences de la colonisation en Europe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141277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Exercice 2 p. 134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2769" name="Picture 1" descr="C:\Users\Guillaume\Desktop\Exerc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68" y="1844824"/>
            <a:ext cx="6597452" cy="456064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971600" y="645333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Visualisation reportage</a:t>
            </a:r>
            <a:endParaRPr lang="fr-FR" sz="1400" b="1" dirty="0"/>
          </a:p>
        </p:txBody>
      </p:sp>
      <p:sp>
        <p:nvSpPr>
          <p:cNvPr id="9" name="Flèche droite 8"/>
          <p:cNvSpPr/>
          <p:nvPr/>
        </p:nvSpPr>
        <p:spPr>
          <a:xfrm>
            <a:off x="323528" y="105273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591071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Comment l’Europe s’ouvre-t-elle sur le monde ?</a:t>
            </a:r>
            <a:endParaRPr lang="fr-FR" sz="2000" b="1" dirty="0"/>
          </a:p>
        </p:txBody>
      </p:sp>
      <p:pic>
        <p:nvPicPr>
          <p:cNvPr id="7" name="Picture 2" descr="C:\Users\Guillaume\Desktop\Carte grandes découver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735562" cy="4680519"/>
          </a:xfrm>
          <a:prstGeom prst="rect">
            <a:avLst/>
          </a:prstGeom>
          <a:noFill/>
        </p:spPr>
      </p:pic>
      <p:pic>
        <p:nvPicPr>
          <p:cNvPr id="3073" name="Picture 1" descr="C:\Program Files (x86)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43808" y="5013176"/>
            <a:ext cx="144016" cy="14401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11560" y="6074712"/>
            <a:ext cx="9361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1400" dirty="0" smtClean="0">
                <a:latin typeface="Myriad Pro" pitchFamily="34" charset="0"/>
                <a:cs typeface="Arial" pitchFamily="34" charset="0"/>
              </a:rPr>
              <a:t>D’où partent les voyages des grandes découvertes ? Durant quels siècles ont-elles lieu ?</a:t>
            </a:r>
          </a:p>
          <a:p>
            <a:pPr marL="342900" indent="-342900">
              <a:buAutoNum type="arabicParenR"/>
            </a:pPr>
            <a:r>
              <a:rPr lang="fr-FR" sz="1400" dirty="0" smtClean="0">
                <a:latin typeface="Myriad Pro" pitchFamily="34" charset="0"/>
                <a:cs typeface="Arial" pitchFamily="34" charset="0"/>
              </a:rPr>
              <a:t>Nomme des exemples de navigateurs et décris leur trajet. Quels territoires découvrent-ils ?</a:t>
            </a:r>
          </a:p>
          <a:p>
            <a:pPr marL="342900" indent="-342900"/>
            <a:endParaRPr lang="fr-F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3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83671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En introduction :</a:t>
            </a:r>
            <a:endParaRPr lang="fr-FR" sz="28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-36512" y="465313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A la fin du XVe siècle, des navigateurs portugais et espagnols se lancent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dans la découverte et la conquête des terres inexplorées du monde. 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Guillaume\Desktop\Découverte mo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320480" cy="288032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15888" y="572396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B050"/>
                </a:solidFill>
              </a:rPr>
              <a:t>Problématique : </a:t>
            </a:r>
          </a:p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Comment sont nés les premiers empires coloniaux européens ?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2052" name="Picture 4" descr="C:\Users\Guillaume\Desktop\Découverte mond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43647"/>
            <a:ext cx="4392488" cy="289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his.nicolas.free.fr/Ressources/Biblio/BManuelHdF1969/HdF1969_19AGrandesDecouverte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4307083" cy="261773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11560" y="76470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I- Les grands voyages de découverte :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13407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1) </a:t>
            </a:r>
            <a:r>
              <a:rPr lang="fr-FR" u="sng" dirty="0" smtClean="0">
                <a:solidFill>
                  <a:srgbClr val="FF0000"/>
                </a:solidFill>
              </a:rPr>
              <a:t>Le premier voyage de Christophe Colomb en 1492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Activité p. 126/127 : questions 1 à 6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96136" y="2833191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Utilisation du manuel interactif</a:t>
            </a:r>
            <a:endParaRPr lang="fr-FR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5616" y="50131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</a:rPr>
              <a:t>Correction : 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549864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1) </a:t>
            </a:r>
            <a:r>
              <a:rPr lang="fr-FR" sz="1400" dirty="0" smtClean="0">
                <a:solidFill>
                  <a:srgbClr val="00B050"/>
                </a:solidFill>
              </a:rPr>
              <a:t>Christophe Colomb souhaite se rendre aux Indes (en Asie) en partant vers l’ouest (car il pense que la Terre est ronde). Le roi et la reine d’Espagne financent son voyage.</a:t>
            </a:r>
            <a:endParaRPr lang="fr-FR" sz="1400" dirty="0" smtClean="0"/>
          </a:p>
          <a:p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616530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2) </a:t>
            </a:r>
            <a:r>
              <a:rPr lang="fr-FR" sz="1400" dirty="0" smtClean="0">
                <a:solidFill>
                  <a:srgbClr val="00B050"/>
                </a:solidFill>
              </a:rPr>
              <a:t>Colomb part du port de Palos, en Espagne, le 3 août 1492 avec trois navires. Il atteint la première île qu’il nomme San Salvador le 12 octobre : son voyage a duré deux mois </a:t>
            </a:r>
            <a:r>
              <a:rPr lang="fr-FR" sz="1400" smtClean="0">
                <a:solidFill>
                  <a:srgbClr val="00B050"/>
                </a:solidFill>
              </a:rPr>
              <a:t>et neuf </a:t>
            </a:r>
            <a:r>
              <a:rPr lang="fr-FR" sz="1400" dirty="0" smtClean="0">
                <a:solidFill>
                  <a:srgbClr val="00B050"/>
                </a:solidFill>
              </a:rPr>
              <a:t>jours.</a:t>
            </a:r>
          </a:p>
          <a:p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endParaRPr lang="fr-FR" sz="1400" dirty="0" smtClean="0">
              <a:solidFill>
                <a:srgbClr val="00B050"/>
              </a:solidFill>
            </a:endParaRPr>
          </a:p>
          <a:p>
            <a:endParaRPr lang="fr-FR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his.nicolas.free.fr/Ressources/Biblio/BManuelHdF1969/HdF1969_19AGrandesDecouverte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502174" cy="27363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9512" y="3429000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3) </a:t>
            </a:r>
            <a:r>
              <a:rPr lang="fr-FR" sz="1600" dirty="0" smtClean="0">
                <a:solidFill>
                  <a:srgbClr val="00B050"/>
                </a:solidFill>
              </a:rPr>
              <a:t>Colomb croit avoir atteint les Indes : il nomme ainsi les habitants les Indiens. 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La description qu’il en fait en donne une vision de gens primitifs et obéissants.</a:t>
            </a:r>
          </a:p>
          <a:p>
            <a:pPr algn="just"/>
            <a:endParaRPr lang="fr-FR" sz="1400" dirty="0">
              <a:solidFill>
                <a:srgbClr val="00B050"/>
              </a:solidFill>
            </a:endParaRPr>
          </a:p>
        </p:txBody>
      </p:sp>
      <p:pic>
        <p:nvPicPr>
          <p:cNvPr id="30722" name="Picture 2" descr="C:\Users\Guillaume\Desktop\Colomb San Salvad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1"/>
            <a:ext cx="3256185" cy="2736304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5148064" y="1268760"/>
            <a:ext cx="792088" cy="11521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524328" y="1988840"/>
            <a:ext cx="43204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-324544" y="4419109"/>
            <a:ext cx="925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4) </a:t>
            </a:r>
            <a:r>
              <a:rPr lang="fr-FR" sz="1600" dirty="0" smtClean="0">
                <a:solidFill>
                  <a:srgbClr val="00B050"/>
                </a:solidFill>
              </a:rPr>
              <a:t>Colomb recherche de l’or. Son but est aussi religieux puisqu’il pense que 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les habitants « deviendront facilement chrétiens ».</a:t>
            </a:r>
          </a:p>
          <a:p>
            <a:pPr algn="just"/>
            <a:endParaRPr lang="fr-FR" sz="1400" dirty="0" smtClean="0">
              <a:solidFill>
                <a:srgbClr val="00B050"/>
              </a:solidFill>
            </a:endParaRPr>
          </a:p>
          <a:p>
            <a:pPr algn="just"/>
            <a:r>
              <a:rPr lang="fr-FR" sz="1400" dirty="0" smtClean="0">
                <a:solidFill>
                  <a:srgbClr val="00B050"/>
                </a:solidFill>
              </a:rPr>
              <a:t>0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96" y="5301208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5) </a:t>
            </a:r>
            <a:r>
              <a:rPr lang="fr-FR" sz="1600" dirty="0" smtClean="0">
                <a:solidFill>
                  <a:srgbClr val="00B050"/>
                </a:solidFill>
              </a:rPr>
              <a:t>Il projette de s’installer sur ces terres et d’utiliser les Amérindiens comme 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main-d’œuvre : il veut coloniser les nouveaux territoires.</a:t>
            </a:r>
          </a:p>
          <a:p>
            <a:pPr algn="just"/>
            <a:endParaRPr lang="fr-FR" sz="1400" dirty="0" smtClean="0">
              <a:solidFill>
                <a:srgbClr val="00B050"/>
              </a:solidFill>
            </a:endParaRPr>
          </a:p>
          <a:p>
            <a:pPr algn="just"/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165304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6) </a:t>
            </a:r>
            <a:r>
              <a:rPr lang="fr-FR" sz="1600" dirty="0" smtClean="0">
                <a:solidFill>
                  <a:srgbClr val="00B050"/>
                </a:solidFill>
              </a:rPr>
              <a:t>Il découvre les îles des Caraïbes et le continent américain. </a:t>
            </a:r>
          </a:p>
          <a:p>
            <a:pPr algn="just"/>
            <a:endParaRPr lang="fr-FR" sz="1400" dirty="0" smtClean="0">
              <a:solidFill>
                <a:srgbClr val="00B050"/>
              </a:solidFill>
            </a:endParaRPr>
          </a:p>
          <a:p>
            <a:pPr algn="just"/>
            <a:endParaRPr lang="fr-FR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75856" y="8994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JE RETIENS :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80528" y="155679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En 1492, croyant arriver en Inde, Christophe Colomb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découvre un nouveau continent nommé quelques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années plus tard : l’Amérique.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31746" name="Picture 2" descr="http://www.cinemotions.com/data/films/0053/96/2/photo-1492-Christophe-Colomb-1492-Conquest-of-Paradise-19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8" y="2852936"/>
            <a:ext cx="4320478" cy="2808312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thumb/1/14/Ridolfo_Ghirlandaio_Columbus.jpg/220px-Ridolfo_Ghirlandaio_Colum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96310"/>
            <a:ext cx="3384376" cy="336899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427984" y="5744289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Gérard Depardieu dans le film «  1492 : Christophe Colomb» 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43608" y="616530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Christophe Colomb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59632" y="630932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		       </a:t>
            </a:r>
            <a:r>
              <a:rPr lang="fr-FR" sz="1400" dirty="0" smtClean="0"/>
              <a:t>Visualisation extrait « Le nouveau monde »</a:t>
            </a:r>
          </a:p>
          <a:p>
            <a:pPr algn="ctr"/>
            <a:r>
              <a:rPr lang="fr-FR" sz="1400" dirty="0" smtClean="0"/>
              <a:t>(2’50 =&gt; 6’37 : </a:t>
            </a:r>
            <a:r>
              <a:rPr lang="fr-FR" sz="1400" b="1" dirty="0" smtClean="0"/>
              <a:t>l’arrivée des Européens sur les côtes du « nouveau monde »</a:t>
            </a:r>
            <a:r>
              <a:rPr lang="fr-FR" sz="1400" dirty="0" smtClean="0"/>
              <a:t>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92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>
                <a:solidFill>
                  <a:srgbClr val="FF0000"/>
                </a:solidFill>
              </a:rPr>
              <a:t>I- Les grands voyages de découverte : </a:t>
            </a:r>
            <a:endParaRPr lang="fr-FR" sz="11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899428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2) Pourquoi explorer le monde : les motivations des Européens 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3528" y="136225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motivations sont diverses :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177281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Découverte des doc 1 p. 132 – doc 3 p. 133 – doc p. 124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1520" y="2154342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- Le goût de l’aventure : curiosités géographiques (doc 1 p. 132)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0" y="2636912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b="1" dirty="0" smtClean="0">
                <a:solidFill>
                  <a:srgbClr val="0070C0"/>
                </a:solidFill>
              </a:rPr>
              <a:t>La recherche de marchandises et de métaux précieux : épices en Asie, </a:t>
            </a:r>
          </a:p>
          <a:p>
            <a:pPr algn="just"/>
            <a:r>
              <a:rPr lang="fr-FR" sz="1600" b="1" dirty="0" smtClean="0">
                <a:solidFill>
                  <a:srgbClr val="0070C0"/>
                </a:solidFill>
              </a:rPr>
              <a:t>or et argent (doc 1 p. 132)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8032" y="3356992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- Convertir les populations amérindiennes au christianisme (doc 3 p. 133)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2771" name="Picture 3" descr="C:\Users\Guillaume\Desktop\Christophe Colomb sur San Salvad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376264" cy="2328465"/>
          </a:xfrm>
          <a:prstGeom prst="rect">
            <a:avLst/>
          </a:prstGeom>
          <a:noFill/>
        </p:spPr>
      </p:pic>
      <p:pic>
        <p:nvPicPr>
          <p:cNvPr id="32772" name="Picture 4" descr="C:\Users\Guillaume\Desktop\Progrès nautique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5431197" cy="2389213"/>
          </a:xfrm>
          <a:prstGeom prst="rect">
            <a:avLst/>
          </a:prstGeom>
          <a:noFill/>
        </p:spPr>
      </p:pic>
      <p:sp>
        <p:nvSpPr>
          <p:cNvPr id="22" name="Flèche droite 21"/>
          <p:cNvSpPr/>
          <p:nvPr/>
        </p:nvSpPr>
        <p:spPr>
          <a:xfrm>
            <a:off x="395536" y="90872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88032" y="3861048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600" b="1" dirty="0" smtClean="0">
                <a:solidFill>
                  <a:srgbClr val="0070C0"/>
                </a:solidFill>
              </a:rPr>
              <a:t> Progrès de la navigation permettant de voyager plus loin sur les mers (p. 124)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528" y="4175502"/>
            <a:ext cx="554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i="1" dirty="0" smtClean="0"/>
              <a:t>Manuel interactif : « docs animés – docs interactifs » </a:t>
            </a:r>
            <a:endParaRPr lang="fr-FR" sz="105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19" grpId="0"/>
      <p:bldP spid="22" grpId="0" animBg="1"/>
      <p:bldP spid="2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92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>
                <a:solidFill>
                  <a:srgbClr val="FF0000"/>
                </a:solidFill>
              </a:rPr>
              <a:t>I- Les grands voyages de découverte : </a:t>
            </a:r>
            <a:endParaRPr lang="fr-FR" sz="11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899428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3) Les grands navigateurs :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395536" y="90872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uillaume\Desktop\Navigateu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211975" cy="1944216"/>
          </a:xfrm>
          <a:prstGeom prst="rect">
            <a:avLst/>
          </a:prstGeom>
          <a:noFill/>
        </p:spPr>
      </p:pic>
      <p:pic>
        <p:nvPicPr>
          <p:cNvPr id="9" name="Picture 2" descr="C:\Users\Guillaume\Desktop\Carte grandes découver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5007370" cy="3479604"/>
          </a:xfrm>
          <a:prstGeom prst="rect">
            <a:avLst/>
          </a:prstGeom>
          <a:noFill/>
        </p:spPr>
      </p:pic>
      <p:pic>
        <p:nvPicPr>
          <p:cNvPr id="1030" name="Picture 6" descr="http://philipperevelli.com/interv_lucien_cerise_phil/public/philippines/navire_magell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48680"/>
            <a:ext cx="2592288" cy="2379489"/>
          </a:xfrm>
          <a:prstGeom prst="rect">
            <a:avLst/>
          </a:prstGeom>
          <a:noFill/>
        </p:spPr>
      </p:pic>
      <p:pic>
        <p:nvPicPr>
          <p:cNvPr id="1032" name="Picture 8" descr="http://a4.idata.over-blog.com/300x400/2/54/16/30/Images-Histoire/1500-Inventions-et-grandes-decouvertes/Les_decouvertes_de_jacques_Cart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578" y="3356992"/>
            <a:ext cx="2376264" cy="316835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187624" y="652534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navigateur Cartier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580112" y="299695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Représentation du navire de Magellan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hilipperevelli.com/interv_lucien_cerise_phil/public/philippines/navire_magel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113" y="692696"/>
            <a:ext cx="2431879" cy="2232248"/>
          </a:xfrm>
          <a:prstGeom prst="rect">
            <a:avLst/>
          </a:prstGeom>
          <a:noFill/>
        </p:spPr>
      </p:pic>
      <p:pic>
        <p:nvPicPr>
          <p:cNvPr id="1032" name="Picture 8" descr="http://a4.idata.over-blog.com/300x400/2/54/16/30/Images-Histoire/1500-Inventions-et-grandes-decouvertes/Les_decouvertes_de_jacques_Cart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16699"/>
            <a:ext cx="1656184" cy="2208245"/>
          </a:xfrm>
          <a:prstGeom prst="rect">
            <a:avLst/>
          </a:prstGeom>
          <a:noFill/>
        </p:spPr>
      </p:pic>
      <p:pic>
        <p:nvPicPr>
          <p:cNvPr id="26626" name="Picture 2" descr="C:\Users\Guillaume\Desktop\Navigateurs corr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401" y="3068960"/>
            <a:ext cx="9269921" cy="3789040"/>
          </a:xfrm>
          <a:prstGeom prst="rect">
            <a:avLst/>
          </a:prstGeom>
          <a:noFill/>
        </p:spPr>
      </p:pic>
      <p:pic>
        <p:nvPicPr>
          <p:cNvPr id="26628" name="Picture 4" descr="http://media.paperblog.fr/i/359/3597948/vasco-gama-linde-L-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92696"/>
            <a:ext cx="2060536" cy="2232249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4/41/Vasco_da_Gama.png/200px-Vasco_da_Ga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68660"/>
            <a:ext cx="1800200" cy="262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993</TotalTime>
  <Words>874</Words>
  <Application>Microsoft Office PowerPoint</Application>
  <PresentationFormat>Affichage à l'écran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Myriad Pro</vt:lpstr>
      <vt:lpstr>Trebuchet MS</vt:lpstr>
      <vt:lpstr>Wingdings 2</vt:lpstr>
      <vt:lpstr>Urbain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</dc:creator>
  <cp:lastModifiedBy>GUILLAUME CONTIVAL</cp:lastModifiedBy>
  <cp:revision>140</cp:revision>
  <dcterms:created xsi:type="dcterms:W3CDTF">2012-06-03T16:04:11Z</dcterms:created>
  <dcterms:modified xsi:type="dcterms:W3CDTF">2016-07-09T15:00:31Z</dcterms:modified>
</cp:coreProperties>
</file>