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9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8" r:id="rId11"/>
    <p:sldId id="267" r:id="rId12"/>
    <p:sldId id="266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C4AAE-1076-4411-957A-4DF614AF66F9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DC62A-8535-4EBE-B3F7-7B55C7E098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4A8E28-E43B-4F63-8134-49F84A09AB0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9FA15DE-A2D3-4415-B4EB-A516F34C70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google.com/videoplay?docid=-7876223790792537072&amp;hl=r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assacre_de_la_Saint-Barth%C3%A9lemy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4365104"/>
            <a:ext cx="82809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Histoire : partie IV</a:t>
            </a:r>
          </a:p>
          <a:p>
            <a:pPr algn="ctr"/>
            <a:endParaRPr lang="fr-FR" sz="500" dirty="0" smtClean="0">
              <a:solidFill>
                <a:srgbClr val="FF0000"/>
              </a:solidFill>
            </a:endParaRP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Les bouleversements culturels et intellectuels en Europe </a:t>
            </a:r>
          </a:p>
          <a:p>
            <a:pPr algn="ctr"/>
            <a:r>
              <a:rPr lang="fr-FR" sz="3000" b="1" dirty="0" smtClean="0">
                <a:solidFill>
                  <a:srgbClr val="FF0000"/>
                </a:solidFill>
              </a:rPr>
              <a:t>(XVe-XVIIe siècle)</a:t>
            </a:r>
            <a:endParaRPr lang="fr-FR" sz="3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293096"/>
            <a:ext cx="8712968" cy="23042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8" name="Picture 2" descr="http://www.amolenuvolette.it/root/image/abrupt_clio_team.folder/panorama%20de%20l%27histoire%20de%20l%27art.folder/033%5bamolenuvolette.it%5d1434%20jan%20van%20eyck%20les%20%C3%A9poux%20arnolfini%20%20the%20arnolfini%20husb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376264" cy="3325755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0/06/Raffaello_-_Spozalizio_-_Web_Gallery_of_Art.jpg/280px-Raffaello_-_Spozalizio_-_Web_Gallery_of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2232248" cy="3292567"/>
          </a:xfrm>
          <a:prstGeom prst="rect">
            <a:avLst/>
          </a:prstGeom>
          <a:noFill/>
        </p:spPr>
      </p:pic>
      <p:pic>
        <p:nvPicPr>
          <p:cNvPr id="14342" name="Picture 6" descr="http://nidish.unblog.fr/files/2008/03/385pxmonalis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113880" cy="3283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Guillaume\Desktop\Arnolfi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3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ainting-palace.com/files/346/34507_Marriage_Of_The_Virgin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677" y="692696"/>
            <a:ext cx="3682787" cy="5532512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20393" y="6121672"/>
            <a:ext cx="5464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Le Mariage de la Vierge</a:t>
            </a:r>
            <a:endParaRPr kumimoji="0" lang="fr-FR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Par Raphaël, huile</a:t>
            </a:r>
            <a:r>
              <a:rPr kumimoji="0" lang="fr-FR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sur panneau de bois, Milan, Italie</a:t>
            </a:r>
            <a:endParaRPr kumimoji="0" lang="fr-FR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324544" y="2060848"/>
            <a:ext cx="5464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1) 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Décris cette </a:t>
            </a:r>
            <a:r>
              <a:rPr kumimoji="0" lang="fr-FR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oeuvre</a:t>
            </a:r>
            <a:endParaRPr kumimoji="0" lang="fr-FR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252536" y="3356992"/>
            <a:ext cx="5464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2) 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Où</a:t>
            </a:r>
            <a:r>
              <a:rPr kumimoji="0" lang="fr-FR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se trouve le point de fuite ?</a:t>
            </a:r>
            <a:r>
              <a:rPr kumimoji="0" lang="fr-FR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252536" y="4869160"/>
            <a:ext cx="5464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latin typeface="Cambria" pitchFamily="18" charset="0"/>
                <a:cs typeface="Arial" pitchFamily="34" charset="0"/>
              </a:rPr>
              <a:t>3</a:t>
            </a:r>
            <a:r>
              <a:rPr kumimoji="0" lang="fr-FR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) 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Quel</a:t>
            </a:r>
            <a:r>
              <a:rPr kumimoji="0" lang="fr-FR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effet est généré par les </a:t>
            </a:r>
            <a:r>
              <a:rPr lang="fr-FR" b="1" i="1" u="sng" dirty="0" smtClean="0">
                <a:latin typeface="Cambria" pitchFamily="18" charset="0"/>
                <a:cs typeface="Arial" pitchFamily="34" charset="0"/>
              </a:rPr>
              <a:t>lignes de fuite ?</a:t>
            </a:r>
            <a:r>
              <a:rPr kumimoji="0" lang="fr-FR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fr-FR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252536" y="908720"/>
            <a:ext cx="5464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QUESTIONS :</a:t>
            </a:r>
            <a:endParaRPr kumimoji="0" lang="fr-FR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90872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Découper et coller l’exercice B de la fiche 18</a:t>
            </a:r>
            <a:endParaRPr lang="fr-FR" sz="2400" b="1" dirty="0"/>
          </a:p>
        </p:txBody>
      </p:sp>
      <p:pic>
        <p:nvPicPr>
          <p:cNvPr id="25602" name="Picture 2" descr="C:\Users\Guillaume\Desktop\Le mariage de la Vie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992888" cy="499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4868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2)  </a:t>
            </a:r>
            <a:r>
              <a:rPr lang="fr-FR" sz="2000" b="1" u="sng" dirty="0" smtClean="0">
                <a:solidFill>
                  <a:srgbClr val="FF0000"/>
                </a:solidFill>
              </a:rPr>
              <a:t>La diffusion de la Renaissance: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pic>
        <p:nvPicPr>
          <p:cNvPr id="29698" name="Picture 2" descr="C:\Users\Guillaume\Desktop\Diffusion renaiss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51" y="1577677"/>
            <a:ext cx="8431213" cy="501967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5576" y="1124744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Coller et réaliser l’exercice A de la fiche 18</a:t>
            </a:r>
            <a:endParaRPr lang="fr-FR" sz="1400" b="1" dirty="0"/>
          </a:p>
        </p:txBody>
      </p:sp>
      <p:sp>
        <p:nvSpPr>
          <p:cNvPr id="7" name="Flèche droite 6"/>
          <p:cNvSpPr/>
          <p:nvPr/>
        </p:nvSpPr>
        <p:spPr>
          <a:xfrm>
            <a:off x="144016" y="548680"/>
            <a:ext cx="32352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4868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3</a:t>
            </a:r>
            <a:r>
              <a:rPr lang="fr-FR" sz="2000" b="1" smtClean="0">
                <a:solidFill>
                  <a:srgbClr val="FF0000"/>
                </a:solidFill>
              </a:rPr>
              <a:t>) </a:t>
            </a:r>
            <a:r>
              <a:rPr lang="fr-FR" sz="2000" b="1" u="sng" dirty="0" smtClean="0">
                <a:solidFill>
                  <a:srgbClr val="FF0000"/>
                </a:solidFill>
              </a:rPr>
              <a:t>L’essentiel à retenir sur la Renaissance 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41277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Collage et lecture de la trace écrite</a:t>
            </a:r>
            <a:endParaRPr lang="fr-FR" b="1" u="sng" dirty="0"/>
          </a:p>
        </p:txBody>
      </p:sp>
      <p:sp>
        <p:nvSpPr>
          <p:cNvPr id="7" name="Flèche droite 6"/>
          <p:cNvSpPr/>
          <p:nvPr/>
        </p:nvSpPr>
        <p:spPr>
          <a:xfrm>
            <a:off x="144016" y="548680"/>
            <a:ext cx="32352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22" name="Picture 2" descr="C:\Users\Guillaume\Desktop\Trace écrite Renaissance fin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353" y="993080"/>
            <a:ext cx="4105119" cy="5748288"/>
          </a:xfrm>
          <a:prstGeom prst="rect">
            <a:avLst/>
          </a:prstGeom>
          <a:noFill/>
        </p:spPr>
      </p:pic>
      <p:pic>
        <p:nvPicPr>
          <p:cNvPr id="30723" name="Picture 3" descr="C:\Users\Guillaume\Desktop\Dogme à flor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161853" cy="4486273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496" y="6453336"/>
            <a:ext cx="464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Dôme de la cathédrale Santa Maria Del </a:t>
            </a: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Fiore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(Florence, Italie)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048" y="1052736"/>
            <a:ext cx="46440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http://video.google.com/videoplay?docid=-7876223790792537072&amp;hl=ru</a:t>
            </a:r>
            <a:r>
              <a:rPr lang="fr-FR" sz="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fr-FR" sz="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307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2048" y="652626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II- La crise religieuse caractérise aussi les Temps Modernes : 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4096" y="1300698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1) L’origine de la division : la question des indulgences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43808" y="191683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Coller et réaliser le A de la fiche 19</a:t>
            </a:r>
            <a:endParaRPr lang="fr-FR" sz="1400" dirty="0"/>
          </a:p>
        </p:txBody>
      </p:sp>
      <p:pic>
        <p:nvPicPr>
          <p:cNvPr id="1026" name="Picture 2" descr="C:\Users\Guillaume\Desktop\La réforme protesta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12" y="2323006"/>
            <a:ext cx="7164288" cy="453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3568" y="458112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70C0"/>
                </a:solidFill>
              </a:rPr>
              <a:t>Je retiens : </a:t>
            </a:r>
            <a:endParaRPr lang="fr-FR" sz="2000" b="1" u="sng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0254"/>
            <a:ext cx="9144000" cy="18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germanyiswunderbar.com/wp-content/uploads/Martin-Luther-e1286821486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3644445" cy="3672408"/>
          </a:xfrm>
          <a:prstGeom prst="rect">
            <a:avLst/>
          </a:prstGeom>
          <a:noFill/>
        </p:spPr>
      </p:pic>
      <p:pic>
        <p:nvPicPr>
          <p:cNvPr id="2054" name="Picture 6" descr="http://www.renaissance-amboise.com/medias/02-espritrenaissance/leon-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80728"/>
            <a:ext cx="2305050" cy="283845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763688" y="429309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Lucida Bright" pitchFamily="18" charset="0"/>
              </a:rPr>
              <a:t>Luther</a:t>
            </a:r>
            <a:endParaRPr lang="fr-FR" sz="1400" dirty="0">
              <a:latin typeface="Lucida Bright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84168" y="386104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Lucida Bright" pitchFamily="18" charset="0"/>
              </a:rPr>
              <a:t>Le Pape Léon X</a:t>
            </a:r>
            <a:endParaRPr lang="fr-FR" sz="1400" dirty="0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620688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2) La diffusion du protestantisme en Europe 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119675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Coller et réaliser le B de la fiche 19</a:t>
            </a:r>
            <a:endParaRPr lang="fr-FR" dirty="0"/>
          </a:p>
        </p:txBody>
      </p:sp>
      <p:pic>
        <p:nvPicPr>
          <p:cNvPr id="2051" name="Picture 3" descr="C:\Users\Guillaume\Desktop\Diffusion réfor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920880" cy="519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9512" y="155679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rgbClr val="0070C0"/>
                </a:solidFill>
              </a:rPr>
              <a:t>Grâce à Luther et Jean Calvin, </a:t>
            </a:r>
            <a:r>
              <a:rPr lang="fr-FR" b="1" dirty="0" smtClean="0">
                <a:solidFill>
                  <a:srgbClr val="0070C0"/>
                </a:solidFill>
              </a:rPr>
              <a:t>la Réforme protestante</a:t>
            </a:r>
            <a:r>
              <a:rPr lang="fr-FR" dirty="0" smtClean="0">
                <a:solidFill>
                  <a:srgbClr val="0070C0"/>
                </a:solidFill>
              </a:rPr>
              <a:t> s’étend en Europe au XVIe siècle .</a:t>
            </a:r>
          </a:p>
          <a:p>
            <a:pPr algn="ctr"/>
            <a:endParaRPr lang="fr-FR" dirty="0" smtClean="0">
              <a:solidFill>
                <a:srgbClr val="0070C0"/>
              </a:solidFill>
            </a:endParaRPr>
          </a:p>
          <a:p>
            <a:pPr algn="just"/>
            <a:r>
              <a:rPr lang="fr-FR" dirty="0" smtClean="0">
                <a:solidFill>
                  <a:srgbClr val="0070C0"/>
                </a:solidFill>
              </a:rPr>
              <a:t>Elle entraîne une guerre civile entre les catholiques et les protestants en France.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79664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Je retiens :</a:t>
            </a:r>
            <a:endParaRPr lang="fr-FR" sz="2000" b="1" u="sng" dirty="0"/>
          </a:p>
        </p:txBody>
      </p:sp>
      <p:pic>
        <p:nvPicPr>
          <p:cNvPr id="3074" name="Picture 2" descr="Fichier:Francois Duboi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256584" cy="31605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15616" y="6427113"/>
            <a:ext cx="6768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 smtClean="0">
                <a:hlinkClick r:id="rId3" tooltip="Massacre de la Saint-Barthélemy"/>
              </a:rPr>
              <a:t>Massacre de la Saint-Barthélemy</a:t>
            </a: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1050" dirty="0" smtClean="0"/>
              <a:t>Musée cantonal des </a:t>
            </a:r>
            <a:r>
              <a:rPr lang="fr-FR" sz="1050" dirty="0" err="1" smtClean="0"/>
              <a:t>Beaux-Arts</a:t>
            </a:r>
            <a:r>
              <a:rPr lang="fr-FR" sz="1050" dirty="0" smtClean="0"/>
              <a:t>, Lausanne.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620688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3) Les guerres de religion entre catholiques et protestants en France 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556792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/>
              <a:t>Réaliser la fiche 20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5397023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Entre le XVe et le XVIIe siècle, l’Europe connaît de profonds bouleversements culturels, religieux et scientifiques : </a:t>
            </a:r>
          </a:p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comment peut-on les expliquer ?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www.amolenuvolette.it/root/image/abrupt_clio_team.folder/panorama%20de%20l%27histoire%20de%20l%27art.folder/033%5bamolenuvolette.it%5d1434%20jan%20van%20eyck%20les%20%C3%A9poux%20arnolfini%20%20the%20arnolfini%20husb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418149" cy="3384376"/>
          </a:xfrm>
          <a:prstGeom prst="rect">
            <a:avLst/>
          </a:prstGeom>
          <a:noFill/>
        </p:spPr>
      </p:pic>
      <p:pic>
        <p:nvPicPr>
          <p:cNvPr id="28674" name="Picture 2" descr="C:\Users\Guillaume\Desktop\Atelier imprimer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1961" y="901242"/>
            <a:ext cx="3620559" cy="3967918"/>
          </a:xfrm>
          <a:prstGeom prst="rect">
            <a:avLst/>
          </a:prstGeom>
          <a:noFill/>
        </p:spPr>
      </p:pic>
      <p:pic>
        <p:nvPicPr>
          <p:cNvPr id="28676" name="Picture 4" descr="http://www.herodote.net/Images/SaintBarthele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52549"/>
            <a:ext cx="2901715" cy="3044603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79512" y="480818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Les époux </a:t>
            </a:r>
            <a:r>
              <a:rPr lang="fr-FR" sz="1200" i="1" dirty="0" err="1" smtClean="0"/>
              <a:t>Arnolfini</a:t>
            </a:r>
            <a:r>
              <a:rPr lang="fr-FR" sz="1200" i="1" dirty="0" smtClean="0"/>
              <a:t> de Van </a:t>
            </a:r>
            <a:r>
              <a:rPr lang="fr-FR" sz="1200" i="1" dirty="0" err="1" smtClean="0"/>
              <a:t>Eyck</a:t>
            </a:r>
            <a:endParaRPr lang="fr-FR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2904380" y="4808185"/>
            <a:ext cx="2675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Le massacre de la </a:t>
            </a:r>
            <a:r>
              <a:rPr lang="fr-FR" sz="1200" i="1" dirty="0" err="1" smtClean="0"/>
              <a:t>Saint-Barthélémy</a:t>
            </a:r>
            <a:endParaRPr lang="fr-FR" sz="1200" i="1" dirty="0"/>
          </a:p>
        </p:txBody>
      </p:sp>
      <p:sp>
        <p:nvSpPr>
          <p:cNvPr id="12" name="Rectangle 11"/>
          <p:cNvSpPr/>
          <p:nvPr/>
        </p:nvSpPr>
        <p:spPr>
          <a:xfrm>
            <a:off x="5940152" y="4797152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Travail dans un atelier d’imprimerie</a:t>
            </a:r>
            <a:endParaRPr lang="fr-FR" sz="12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23528" y="9714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La Renaissance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059832" y="13407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La crise religieuse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96136" y="62068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La révolution scientifique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87624" y="58061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I-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95936" y="94065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II-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92280" y="33265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III-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043608" y="548680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illaume\Desktop\Henri 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"/>
            <a:ext cx="4680520" cy="6831700"/>
          </a:xfrm>
          <a:prstGeom prst="rect">
            <a:avLst/>
          </a:prstGeom>
          <a:noFill/>
        </p:spPr>
      </p:pic>
      <p:pic>
        <p:nvPicPr>
          <p:cNvPr id="4099" name="Picture 3" descr="C:\Users\Guillaume\Desktop\Edit de nan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985" y="3645024"/>
            <a:ext cx="3819495" cy="3312368"/>
          </a:xfrm>
          <a:prstGeom prst="rect">
            <a:avLst/>
          </a:prstGeom>
          <a:noFill/>
        </p:spPr>
      </p:pic>
      <p:pic>
        <p:nvPicPr>
          <p:cNvPr id="4100" name="Picture 4" descr="C:\Users\Guillaume\Desktop\Car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360970" cy="365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76056" y="3049796"/>
            <a:ext cx="536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u="sng" dirty="0" smtClean="0">
                <a:solidFill>
                  <a:srgbClr val="0070C0"/>
                </a:solidFill>
              </a:rPr>
              <a:t>« JE RETIENS »</a:t>
            </a:r>
            <a:endParaRPr lang="fr-FR" sz="2800" b="1" u="sng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Guillaume\Desktop\Trace écr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866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52626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I- La Renaissance marque l’histoire des Temps Modernes : 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6309320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A) </a:t>
            </a:r>
            <a:r>
              <a:rPr lang="fr-FR" sz="1600" b="1" u="sng" dirty="0" smtClean="0">
                <a:solidFill>
                  <a:srgbClr val="FF0000"/>
                </a:solidFill>
              </a:rPr>
              <a:t>La Renaissance à travers l’exemple de quelques œuvres célèbres :</a:t>
            </a:r>
            <a:endParaRPr lang="fr-FR" sz="1600" b="1" u="sng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515719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0070C0"/>
                </a:solidFill>
              </a:rPr>
              <a:t>« Renaissance » vient du nom italien « </a:t>
            </a:r>
            <a:r>
              <a:rPr lang="fr-FR" sz="2000" dirty="0" err="1" smtClean="0">
                <a:solidFill>
                  <a:srgbClr val="0070C0"/>
                </a:solidFill>
              </a:rPr>
              <a:t>Rinascita</a:t>
            </a:r>
            <a:r>
              <a:rPr lang="fr-FR" sz="2000" dirty="0" smtClean="0">
                <a:solidFill>
                  <a:srgbClr val="0070C0"/>
                </a:solidFill>
              </a:rPr>
              <a:t> » et marque la période des Temps Modernes au cours de laquelle l’art connaît une admiration nouvelle en Europe, basée sur la redécouverte de l’Antiquité.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6388" name="Picture 4" descr="http://www.herodote.net/Images/Vinci_autoportrai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232248" cy="3497189"/>
          </a:xfrm>
          <a:prstGeom prst="rect">
            <a:avLst/>
          </a:prstGeom>
          <a:noFill/>
        </p:spPr>
      </p:pic>
      <p:pic>
        <p:nvPicPr>
          <p:cNvPr id="16392" name="Picture 8" descr="http://renaissance.mrugala.net/Chateaux/France,_Loir-et-Cher,_Chambord,_Chateau/France,%20Loir-et-Cher,%20Chambord,%20Chateau%20%2812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4608511" cy="3456383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539552" y="4664169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Léonard de Vinci</a:t>
            </a:r>
            <a:endParaRPr lang="fr-FR" sz="12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771800" y="465313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Le somptueux château de Chambord, sur les bords de la Loire </a:t>
            </a:r>
            <a:endParaRPr lang="fr-FR" sz="1200" i="1" dirty="0"/>
          </a:p>
        </p:txBody>
      </p:sp>
      <p:pic>
        <p:nvPicPr>
          <p:cNvPr id="16394" name="Picture 10" descr="http://upload.wikimedia.org/wikipedia/commons/thumb/e/e9/L%E2%80%99Architecture_de_la_Renaissance_-_Fig._14.PNG/220px-L%E2%80%99Architecture_de_la_Renaissance_-_Fig._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124744"/>
            <a:ext cx="1878490" cy="3456384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7343800" y="462351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Un dôme d’édifice religieux</a:t>
            </a:r>
            <a:endParaRPr lang="fr-F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36512" y="2780928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L’une des premières caractéristiques de la Renaissance </a:t>
            </a:r>
          </a:p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est </a:t>
            </a:r>
            <a:r>
              <a:rPr lang="fr-FR" sz="2400" b="1" u="sng" dirty="0" smtClean="0">
                <a:solidFill>
                  <a:srgbClr val="C00000"/>
                </a:solidFill>
              </a:rPr>
              <a:t>la redécouverte et la pratique d’un art </a:t>
            </a:r>
            <a:r>
              <a:rPr lang="fr-FR" sz="2400" b="1" u="sng" dirty="0" smtClean="0">
                <a:solidFill>
                  <a:srgbClr val="C00000"/>
                </a:solidFill>
              </a:rPr>
              <a:t>« à l’antique ».</a:t>
            </a:r>
            <a:endParaRPr lang="fr-FR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chier:Raffael 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29047"/>
            <a:ext cx="7620000" cy="484822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440160" y="620688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L’Ecole d’Athènes, Raphaël, 1511 </a:t>
            </a:r>
            <a:r>
              <a:rPr lang="fr-FR" sz="1100" dirty="0" smtClean="0"/>
              <a:t>(Vatican, Chambre de la signature)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5929535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Mécène (celui qui passe commande à l’artiste) : </a:t>
            </a:r>
            <a:r>
              <a:rPr lang="fr-FR" sz="1400" dirty="0" smtClean="0"/>
              <a:t>le Pape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62373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u="sng" dirty="0" smtClean="0">
                <a:solidFill>
                  <a:srgbClr val="C00000"/>
                </a:solidFill>
              </a:rPr>
              <a:t>Le retour à l’Antique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dirty="0" smtClean="0"/>
              <a:t>se traduit à travers : les vêtements, les sculptures, l’architecture monumentale (celle d’une basilique romaine), les personnages (Platon, Aristote, Pythagore).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Guillaume\Desktop\La Remise des Clés à Sa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411" y="620688"/>
            <a:ext cx="7974013" cy="557212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6237312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Les bâtiments romains </a:t>
            </a:r>
            <a:r>
              <a:rPr lang="fr-FR" sz="1400" dirty="0" smtClean="0"/>
              <a:t>du dernier plan, </a:t>
            </a:r>
            <a:r>
              <a:rPr lang="fr-FR" sz="1400" b="1" dirty="0" smtClean="0"/>
              <a:t>les vêtements des personnages </a:t>
            </a:r>
          </a:p>
          <a:p>
            <a:pPr algn="ctr"/>
            <a:r>
              <a:rPr lang="fr-FR" sz="1400" dirty="0" smtClean="0"/>
              <a:t>traduisent le retour à l’Antique (manuel interactif).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Guillaume\Desktop\La naissance de Vén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23689"/>
            <a:ext cx="8352928" cy="5243345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3528" y="476672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La naissance de Vénus, </a:t>
            </a:r>
            <a:r>
              <a:rPr lang="fr-FR" sz="1200" dirty="0" smtClean="0"/>
              <a:t>par Sandro Botticelli, huile sur </a:t>
            </a:r>
            <a:r>
              <a:rPr lang="fr-FR" sz="1200" dirty="0" err="1" smtClean="0"/>
              <a:t>toîle</a:t>
            </a:r>
            <a:r>
              <a:rPr lang="fr-FR" sz="1200" dirty="0" smtClean="0"/>
              <a:t>, 1485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6145559"/>
            <a:ext cx="8820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Mécène (celui qui passe commande à l’artiste) : </a:t>
            </a:r>
            <a:r>
              <a:rPr lang="fr-FR" sz="1400" dirty="0" smtClean="0"/>
              <a:t>Laurent le Magnifique (riche famille de Médicis).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645333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Vénus est une allégorie, une légende mythologique.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ichier:Van Eyck - Arnolfini Portrai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45365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540568" y="6265688"/>
            <a:ext cx="5464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Portrait des époux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Arnolfini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(1434),</a:t>
            </a: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Par Jan Van </a:t>
            </a:r>
            <a:r>
              <a:rPr kumimoji="0" lang="fr-FR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Eyck</a:t>
            </a: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 National </a:t>
            </a:r>
            <a:r>
              <a:rPr kumimoji="0" lang="fr-FR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Gallery</a:t>
            </a: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 Londres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://www.parislike.com/ckfinder/userfiles/images/ParisLike___Holyhood___Jan_Van_Eyck_Le_portrait_des_Epoux_Arnolfini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730924" cy="3744416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95936" y="2017216"/>
            <a:ext cx="5464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Le peintre apparaît</a:t>
            </a:r>
            <a:r>
              <a:rPr kumimoji="0" lang="fr-FR" sz="1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dans le reflet du miroir :</a:t>
            </a:r>
            <a:endParaRPr kumimoji="0" lang="fr-FR" sz="105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67944" y="6337696"/>
            <a:ext cx="5464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Analyse diapo</a:t>
            </a:r>
            <a:r>
              <a:rPr kumimoji="0" lang="fr-FR" b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rPr>
              <a:t> suivante</a:t>
            </a:r>
            <a:endParaRPr kumimoji="0" lang="fr-FR" sz="1200" b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23928" y="980728"/>
            <a:ext cx="5464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PAYS-BAS</a:t>
            </a:r>
            <a:endParaRPr kumimoji="0" lang="fr-FR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Guillaume\Desktop\époux arnolfi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995824" cy="597666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79512" y="620688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Sois un artiste toi aussi  : complète l’analyse du tableau ci-dessous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822</TotalTime>
  <Words>503</Words>
  <Application>Microsoft Office PowerPoint</Application>
  <PresentationFormat>Affichage à l'écran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Urbain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</dc:creator>
  <cp:lastModifiedBy>Guillaume</cp:lastModifiedBy>
  <cp:revision>95</cp:revision>
  <dcterms:created xsi:type="dcterms:W3CDTF">2012-06-09T14:54:08Z</dcterms:created>
  <dcterms:modified xsi:type="dcterms:W3CDTF">2014-03-30T15:15:44Z</dcterms:modified>
</cp:coreProperties>
</file>