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7" r:id="rId22"/>
    <p:sldId id="279" r:id="rId23"/>
    <p:sldId id="278" r:id="rId24"/>
    <p:sldId id="280" r:id="rId25"/>
    <p:sldId id="281" r:id="rId26"/>
    <p:sldId id="282" r:id="rId27"/>
    <p:sldId id="276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CC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8D5D-977D-4558-909B-E276BC850910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AE35-9B7C-443D-983C-E5F8A11D76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6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AE35-9B7C-443D-983C-E5F8A11D762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AE35-9B7C-443D-983C-E5F8A11D762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AAE35-9B7C-443D-983C-E5F8A11D762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4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618347-D6BE-407E-8B4E-1CFA5BFA0FAA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070913-5CBE-4D0D-B98C-F0DE26D8E8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uillaume\Desktop\Cours%20Plaisance%20du%20Gers\VIDEOS%20TELECHARGEES\EDUCATION%20CIVIQUE\CINQUIEME\Courts-M&#233;trages\Homophobie\Dirty_Slapping.mp4" TargetMode="External"/><Relationship Id="rId1" Type="http://schemas.openxmlformats.org/officeDocument/2006/relationships/video" Target="file:///C:\Users\Guillaume\Desktop\Cours%20Plaisance%20du%20Gers\VIDEOS%20TELECHARGEES\EDUCATION%20CIVIQUE\CINQUIEME\Courts-M&#233;trages\Homophobie\TV5Monde%20se%20mobilise%20contre%20l'homophobie%20-%20YouTube.m4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uillaume\Desktop\Cours%20Plaisance%20du%20Gers\VIDEOS%20TELECHARGEES\EDUCATION%20CIVIQUE\CINQUIEME\Clips%20HALDE\HALDE%20-%20%20Grossesse%20et%20emploi%20-.m4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uillaume\Desktop\Cours%20Plaisance%20du%20Gers\VIDEOS%20TELECHARGEES\EDUCATION%20CIVIQUE\CINQUIEME\Clips%20HALDE\HALDE%20-%20%20Religion%20et%20bien%20%20%20services%20-.m4v" TargetMode="External"/><Relationship Id="rId1" Type="http://schemas.openxmlformats.org/officeDocument/2006/relationships/video" Target="file:///C:\Users\Guillaume\Desktop\Cours%20Plaisance%20du%20Gers\VIDEOS%20TELECHARGEES\EDUCATION%20CIVIQUE\CINQUIEME\Clips%20HALDE\HALDE%20-%20Handicap%20et%20loisir.m4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uillaume\Desktop\Cours%20Plaisance%20du%20Gers\VIDEOS%20TELECHARGEES\EDUCATION%20CIVIQUE\CINQUIEME\Clips%20HALDE\HALDE%20-%20%20Age%20et%20formation%20-.m4v" TargetMode="External"/><Relationship Id="rId1" Type="http://schemas.openxmlformats.org/officeDocument/2006/relationships/video" Target="file:///C:\Users\Guillaume\Desktop\Cours%20Plaisance%20du%20Gers\VIDEOS%20TELECHARGEES\EDUCATION%20CIVIQUE\CINQUIEME\Clips%20HALDE\HALDE%20-%20Orientation%20sexuelle%20et%20emploi%20-.m4v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71600" y="517792"/>
            <a:ext cx="7772400" cy="2695184"/>
          </a:xfrm>
        </p:spPr>
        <p:txBody>
          <a:bodyPr/>
          <a:lstStyle/>
          <a:p>
            <a:pPr algn="ctr"/>
            <a:r>
              <a:rPr lang="fr-FR" dirty="0" smtClean="0"/>
              <a:t>EDUCATION CIVIQUE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46562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 de la leçon sur les discriminations et le racisme</a:t>
            </a:r>
            <a:endParaRPr lang="fr-FR" sz="28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img.maxisciences.com/peau/mains-toutes-couleurs_8465_w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49749"/>
            <a:ext cx="3024336" cy="3111499"/>
          </a:xfrm>
          <a:prstGeom prst="rect">
            <a:avLst/>
          </a:prstGeom>
          <a:noFill/>
        </p:spPr>
      </p:pic>
      <p:pic>
        <p:nvPicPr>
          <p:cNvPr id="13314" name="Picture 2" descr="http://lewebpedagogique.com/armandbruthiaux/files/2011/10/6b46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11" y="2564904"/>
            <a:ext cx="4528153" cy="304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68560" y="11837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L’HOMOPHOBIE :</a:t>
            </a:r>
            <a:endParaRPr lang="fr-FR" sz="36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-468560" y="9087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L’homophobie est le fait de rejeter et d’avoir de la haine </a:t>
            </a:r>
          </a:p>
          <a:p>
            <a:pPr algn="ctr"/>
            <a:r>
              <a:rPr lang="fr-FR" sz="2000" dirty="0" smtClean="0"/>
              <a:t>envers des personnes homosexuelles.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-612576" y="198128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92D050"/>
                </a:solidFill>
              </a:rPr>
              <a:t>Court-métrage : </a:t>
            </a:r>
          </a:p>
          <a:p>
            <a:pPr algn="ctr"/>
            <a:r>
              <a:rPr lang="fr-FR" sz="2400" b="1" dirty="0" smtClean="0"/>
              <a:t>« </a:t>
            </a:r>
            <a:r>
              <a:rPr lang="fr-FR" sz="2400" b="1" dirty="0" err="1" smtClean="0"/>
              <a:t>Dirty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Slapping</a:t>
            </a:r>
            <a:r>
              <a:rPr lang="fr-FR" sz="2400" b="1" dirty="0" smtClean="0"/>
              <a:t> » (5 min)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3488521"/>
            <a:ext cx="56886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92D050"/>
                </a:solidFill>
              </a:rPr>
              <a:t>QUESTIONS :</a:t>
            </a:r>
          </a:p>
          <a:p>
            <a:pPr algn="ctr"/>
            <a:endParaRPr lang="fr-FR" sz="1050" b="1" u="sng" dirty="0" smtClean="0">
              <a:solidFill>
                <a:srgbClr val="92D050"/>
              </a:solidFill>
            </a:endParaRPr>
          </a:p>
          <a:p>
            <a:pPr algn="ctr"/>
            <a:r>
              <a:rPr lang="fr-FR" dirty="0" smtClean="0"/>
              <a:t>1) Qui est discriminé ici ?</a:t>
            </a:r>
          </a:p>
          <a:p>
            <a:pPr algn="ctr"/>
            <a:r>
              <a:rPr lang="fr-FR" dirty="0" smtClean="0"/>
              <a:t>2) Quelles sont les conséquences pour la victime 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5053533"/>
            <a:ext cx="51845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LUTTE CONTRE L’HOMOPHOBIE :</a:t>
            </a:r>
          </a:p>
          <a:p>
            <a:pPr algn="ctr"/>
            <a:endParaRPr lang="fr-FR" sz="500" b="1" u="sng" dirty="0" smtClean="0">
              <a:solidFill>
                <a:srgbClr val="FF7C8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L’homophobie est interdite  par la loi !</a:t>
            </a:r>
          </a:p>
          <a:p>
            <a:pPr algn="ctr"/>
            <a:r>
              <a:rPr lang="fr-FR" dirty="0" smtClean="0"/>
              <a:t>Chaque année, une journée mondiale de lutte contre l’homophobie est organisée le 17 mai </a:t>
            </a:r>
          </a:p>
          <a:p>
            <a:pPr algn="ctr"/>
            <a:r>
              <a:rPr lang="fr-FR" dirty="0" smtClean="0"/>
              <a:t>(voir vidéo ci-contre).</a:t>
            </a:r>
            <a:endParaRPr lang="fr-FR" dirty="0"/>
          </a:p>
        </p:txBody>
      </p:sp>
      <p:pic>
        <p:nvPicPr>
          <p:cNvPr id="9" name="TV5Monde se mobilise contre l'homophobie - YouTube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88496" y="4455368"/>
            <a:ext cx="3048000" cy="2286000"/>
          </a:xfrm>
          <a:prstGeom prst="rect">
            <a:avLst/>
          </a:prstGeom>
        </p:spPr>
      </p:pic>
      <p:pic>
        <p:nvPicPr>
          <p:cNvPr id="10" name="Dirty_Slappin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988496" y="198884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1837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LE SEXISME :</a:t>
            </a:r>
            <a:endParaRPr lang="fr-FR" sz="36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9087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sexisme est une attitude discriminatoire fondée sur </a:t>
            </a:r>
          </a:p>
          <a:p>
            <a:pPr algn="ctr"/>
            <a:r>
              <a:rPr lang="fr-FR" sz="2000" dirty="0" smtClean="0"/>
              <a:t>la théorie qu’un sexe est supérieur à un autre.</a:t>
            </a:r>
            <a:endParaRPr lang="fr-FR" sz="2000" dirty="0"/>
          </a:p>
        </p:txBody>
      </p:sp>
      <p:pic>
        <p:nvPicPr>
          <p:cNvPr id="6" name="HALDE -  Grossesse et emploi -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608512" cy="34563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1723455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1600" b="1" dirty="0" smtClean="0"/>
              <a:t>« Grossesse et emploi »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63688" y="587727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92D050"/>
                </a:solidFill>
              </a:rPr>
              <a:t>QUESTIONS :</a:t>
            </a:r>
          </a:p>
          <a:p>
            <a:pPr algn="ctr"/>
            <a:r>
              <a:rPr lang="fr-FR" dirty="0" smtClean="0"/>
              <a:t>1) Qui est discriminé ici ?</a:t>
            </a:r>
          </a:p>
          <a:p>
            <a:pPr algn="ctr"/>
            <a:r>
              <a:rPr lang="fr-FR" dirty="0" smtClean="0"/>
              <a:t>2) Quelles sont les conséquences pour la victime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1837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L’ANTISEMITISME :</a:t>
            </a:r>
            <a:endParaRPr lang="fr-FR" sz="36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90872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L’antisémitisme est la haine à l’égard des personnes de religion juive.</a:t>
            </a:r>
            <a:endParaRPr lang="fr-FR" sz="2000" dirty="0"/>
          </a:p>
        </p:txBody>
      </p:sp>
      <p:pic>
        <p:nvPicPr>
          <p:cNvPr id="20482" name="Picture 2" descr="http://www.slate.fr/sites/default/files/imagecache/une-slider/antisemi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696" y="1412776"/>
            <a:ext cx="3949360" cy="2232248"/>
          </a:xfrm>
          <a:prstGeom prst="rect">
            <a:avLst/>
          </a:prstGeom>
          <a:noFill/>
        </p:spPr>
      </p:pic>
      <p:pic>
        <p:nvPicPr>
          <p:cNvPr id="2050" name="Picture 2" descr="http://www.larousse.fr/encyclopedie/data/images/1007367-Camp_de_Drancy_photographie_de_propag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32721"/>
            <a:ext cx="2952328" cy="203258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259632" y="364502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Profanation de tombes juives dans un cimetière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60932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smtClean="0"/>
              <a:t>Assassinats d’écoliers à l’école juive </a:t>
            </a:r>
            <a:r>
              <a:rPr lang="fr-FR" sz="1400" i="1" dirty="0" err="1" smtClean="0"/>
              <a:t>Ozar</a:t>
            </a:r>
            <a:r>
              <a:rPr lang="fr-FR" sz="1400" i="1" dirty="0" smtClean="0"/>
              <a:t>  </a:t>
            </a:r>
            <a:r>
              <a:rPr lang="fr-FR" sz="1400" i="1" dirty="0" err="1" smtClean="0"/>
              <a:t>Hatorah</a:t>
            </a:r>
            <a:r>
              <a:rPr lang="fr-FR" sz="1400" i="1" dirty="0" smtClean="0"/>
              <a:t> de Toulouse (mars 2012)</a:t>
            </a:r>
            <a:endParaRPr lang="fr-FR" sz="1400" i="1" dirty="0"/>
          </a:p>
        </p:txBody>
      </p:sp>
      <p:pic>
        <p:nvPicPr>
          <p:cNvPr id="2052" name="Picture 4" descr="http://www.franceinfo.fr/sites/default/files/imagecache/462_ressource/2012/03/28/569759/images/ressource/RTR2ZV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2880320" cy="190151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292080" y="61653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Mise à mort des juifs durant la Seconde Guerre mondiale (1939-45)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18373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D’AUTRES EXEMPLES ILLUSTRES DE DISCRIMINATIONS :</a:t>
            </a:r>
            <a:endParaRPr lang="fr-FR" sz="24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58061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Voici trois autres clips de la HALDE illustrant des discriminations…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260648" y="122869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Liées  au  </a:t>
            </a:r>
            <a:r>
              <a:rPr lang="fr-FR" b="1" u="sng" dirty="0" smtClean="0">
                <a:solidFill>
                  <a:srgbClr val="FFFF00"/>
                </a:solidFill>
              </a:rPr>
              <a:t>handicap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" name="HALDE - Handicap et loisir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2822076"/>
            <a:ext cx="3744416" cy="26077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4088" y="133379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Liées à la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u="sng" dirty="0" smtClean="0">
                <a:solidFill>
                  <a:srgbClr val="FFFF00"/>
                </a:solidFill>
              </a:rPr>
              <a:t>religion</a:t>
            </a:r>
            <a:r>
              <a:rPr lang="fr-FR" sz="2400" b="1" dirty="0" smtClean="0">
                <a:solidFill>
                  <a:srgbClr val="FFFF00"/>
                </a:solidFill>
              </a:rPr>
              <a:t> :</a:t>
            </a:r>
            <a:endParaRPr lang="fr-FR" sz="2400" dirty="0" smtClean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43808" y="1867471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1600" b="1" dirty="0" smtClean="0"/>
              <a:t>« Religion et bien service »</a:t>
            </a:r>
            <a:endParaRPr lang="fr-FR" sz="1600" b="1" dirty="0"/>
          </a:p>
        </p:txBody>
      </p:sp>
      <p:pic>
        <p:nvPicPr>
          <p:cNvPr id="11" name="HALDE -  Religion et bien   services -.m4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292079" y="2924944"/>
            <a:ext cx="3360373" cy="25202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43608" y="179546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1600" b="1" dirty="0" smtClean="0"/>
              <a:t>« Handicap et loisirs »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5271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Liées à </a:t>
            </a:r>
            <a:r>
              <a:rPr lang="fr-FR" sz="2400" b="1" u="sng" dirty="0" smtClean="0">
                <a:solidFill>
                  <a:srgbClr val="FFFF00"/>
                </a:solidFill>
              </a:rPr>
              <a:t>l’âge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58061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Voici trois autres clips de la HALDE illustrant des discriminations…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18373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D’AUTRES EXEMPLES ILLUSTRES DE DISCRIMINATIONS :</a:t>
            </a:r>
            <a:endParaRPr lang="fr-FR" sz="2400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206084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1600" b="1" dirty="0" smtClean="0"/>
              <a:t>« Age et formation »</a:t>
            </a:r>
            <a:endParaRPr lang="fr-FR" sz="1600" b="1" dirty="0"/>
          </a:p>
        </p:txBody>
      </p:sp>
      <p:pic>
        <p:nvPicPr>
          <p:cNvPr id="8" name="HALDE - Orientation sexuelle et emploi -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3284984"/>
            <a:ext cx="3240360" cy="24302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40560" y="1556792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Liées  aux </a:t>
            </a:r>
            <a:r>
              <a:rPr lang="fr-FR" b="1" u="sng" dirty="0" smtClean="0">
                <a:solidFill>
                  <a:srgbClr val="FFFF00"/>
                </a:solidFill>
              </a:rPr>
              <a:t>orientations sexuelles :</a:t>
            </a:r>
            <a:endParaRPr lang="fr-FR" u="sng" dirty="0" smtClean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48064" y="206084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1600" b="1" dirty="0" smtClean="0"/>
              <a:t>« Orientation sexuelle </a:t>
            </a:r>
            <a:r>
              <a:rPr lang="fr-FR" sz="1600" b="1" smtClean="0"/>
              <a:t>et emploi</a:t>
            </a:r>
            <a:r>
              <a:rPr lang="fr-FR" sz="1600" b="1" dirty="0" smtClean="0"/>
              <a:t> »</a:t>
            </a:r>
            <a:endParaRPr lang="fr-FR" sz="1600" b="1" dirty="0"/>
          </a:p>
        </p:txBody>
      </p:sp>
      <p:pic>
        <p:nvPicPr>
          <p:cNvPr id="15" name="HALDE -  Age et formation -.m4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illaume\Desktop\Trace écrite élèves discrimin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774836" cy="587727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763688" y="26064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SYNTHESE DISTRIBUEE :</a:t>
            </a:r>
            <a:endParaRPr lang="fr-FR" sz="32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15642"/>
            <a:ext cx="8639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</a:t>
            </a:r>
            <a:r>
              <a:rPr lang="fr-FR" sz="25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lutter contre les discriminations  et le racisme  ?</a:t>
            </a:r>
            <a:endParaRPr lang="fr-FR" sz="2500" b="1" u="sng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47664" y="86865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LUTTER CONTRE LA PLUPART DES DISCRIMINATIONS :</a:t>
            </a:r>
            <a:endParaRPr lang="fr-FR" sz="2000" b="1" u="sng" dirty="0"/>
          </a:p>
        </p:txBody>
      </p:sp>
      <p:pic>
        <p:nvPicPr>
          <p:cNvPr id="28674" name="Picture 2" descr="C:\Users\Guillaume\Desktop\Hal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900919" cy="2953916"/>
          </a:xfrm>
          <a:prstGeom prst="rect">
            <a:avLst/>
          </a:prstGeom>
          <a:noFill/>
        </p:spPr>
      </p:pic>
      <p:pic>
        <p:nvPicPr>
          <p:cNvPr id="28675" name="Picture 3" descr="C:\Users\Guillaume\Desktop\Hald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996251" cy="5373216"/>
          </a:xfrm>
          <a:prstGeom prst="rect">
            <a:avLst/>
          </a:prstGeom>
          <a:noFill/>
        </p:spPr>
      </p:pic>
      <p:pic>
        <p:nvPicPr>
          <p:cNvPr id="28676" name="Picture 4" descr="C:\Users\Guillaume\Desktop\Lo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902947" cy="23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15642"/>
            <a:ext cx="8639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</a:t>
            </a:r>
            <a:r>
              <a:rPr lang="fr-FR" sz="25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lutter contre les discriminations  et le racisme  ?</a:t>
            </a:r>
            <a:endParaRPr lang="fr-FR" sz="2500" b="1" u="sng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86865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LUTTER PLUS PARTICULIEREMENT CONTRE LE RACISME :</a:t>
            </a:r>
            <a:endParaRPr lang="fr-FR" sz="2000" b="1" u="sng" dirty="0"/>
          </a:p>
        </p:txBody>
      </p:sp>
      <p:pic>
        <p:nvPicPr>
          <p:cNvPr id="29698" name="Picture 2" descr="C:\Users\Guillaume\Desktop\Te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842" y="1340768"/>
            <a:ext cx="3328638" cy="5467394"/>
          </a:xfrm>
          <a:prstGeom prst="rect">
            <a:avLst/>
          </a:prstGeom>
          <a:noFill/>
        </p:spPr>
      </p:pic>
      <p:pic>
        <p:nvPicPr>
          <p:cNvPr id="29699" name="Picture 3" descr="C:\Users\Guillaume\Desktop\SOS RACIS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38476"/>
            <a:ext cx="4721664" cy="398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15642"/>
            <a:ext cx="8639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</a:t>
            </a:r>
            <a:r>
              <a:rPr lang="fr-FR" sz="25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lutter contre les discriminations  et le racisme  ?</a:t>
            </a:r>
            <a:endParaRPr lang="fr-FR" sz="2500" b="1" u="sng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5656" y="86865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LUTTER PLUS PARTICULIEREMENT CONTRE LE RACISME :</a:t>
            </a:r>
            <a:endParaRPr lang="fr-FR" sz="2000" b="1" u="sng" dirty="0"/>
          </a:p>
        </p:txBody>
      </p:sp>
      <p:pic>
        <p:nvPicPr>
          <p:cNvPr id="6" name="Picture 2" descr="C:\Users\Guillaume\Desktop\Journée contre le racis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87" y="1451680"/>
            <a:ext cx="4750693" cy="521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15642"/>
            <a:ext cx="8639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 </a:t>
            </a:r>
            <a:r>
              <a:rPr lang="fr-FR" sz="25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lutter contre les discriminations  et le racisme  ?</a:t>
            </a:r>
            <a:endParaRPr lang="fr-FR" sz="2500" b="1" u="sng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1700808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Les personnes victimes de discriminations peuvent se tourner vers la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FF7C80"/>
                </a:solidFill>
              </a:rPr>
              <a:t>HALDE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qui pourra les conseiller et les aider.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552" y="27089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Des </a:t>
            </a:r>
            <a:r>
              <a:rPr lang="fr-FR" sz="2400" b="1" dirty="0" smtClean="0">
                <a:solidFill>
                  <a:srgbClr val="FF7C80"/>
                </a:solidFill>
              </a:rPr>
              <a:t>associations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FF7C80"/>
                </a:solidFill>
              </a:rPr>
              <a:t>SOS-Racisme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aident et conseillent ceux qui sont victimes du racisme.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560" y="497426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 meilleur moyen de lutter contre les discriminations reste d’être </a:t>
            </a:r>
            <a:r>
              <a:rPr lang="fr-FR" sz="2400" b="1" dirty="0" smtClean="0">
                <a:solidFill>
                  <a:srgbClr val="FF7C80"/>
                </a:solidFill>
              </a:rPr>
              <a:t>respectueux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envers tout le monde.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382213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 justice protège les victimes de discrimination et en condamne lourdement les auteurs.</a:t>
            </a:r>
            <a:endParaRPr lang="fr-F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95111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 retiens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60" y="1656184"/>
            <a:ext cx="562307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979712" y="8175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TOUS DIFFERENTS…</a:t>
            </a:r>
            <a:endParaRPr lang="fr-FR" sz="28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2168" y="616530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diversité au niveau de l’apparence physique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44008" y="4998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7C80"/>
                </a:solidFill>
              </a:rPr>
              <a:t>I-</a:t>
            </a:r>
            <a:endParaRPr lang="fr-FR" b="1" dirty="0">
              <a:solidFill>
                <a:srgbClr val="FF7C8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2420888"/>
            <a:ext cx="288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2 : </a:t>
            </a:r>
          </a:p>
          <a:p>
            <a:pPr algn="ctr"/>
            <a:r>
              <a:rPr lang="fr-FR" sz="2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identités multiples de la personne</a:t>
            </a:r>
            <a:endParaRPr lang="fr-FR" sz="28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16024"/>
            <a:ext cx="7488832" cy="1196752"/>
          </a:xfrm>
          <a:prstGeom prst="rect">
            <a:avLst/>
          </a:pr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99592" y="158873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Qui est volontaire pour passer au tableau et répondre à une question ?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576" y="2319844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VOICI LA QUESTION :</a:t>
            </a:r>
          </a:p>
          <a:p>
            <a:pPr algn="ctr"/>
            <a:r>
              <a:rPr lang="fr-FR" sz="2000" dirty="0" smtClean="0"/>
              <a:t>Qui es-tu ? Peux-tu te présenter à nous.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5576" y="490225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Problématique : </a:t>
            </a:r>
          </a:p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Quels éléments constituent l’identité d’une personne ?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39330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Chaque personne sur Terre est unique et détient une identité qui n’appartient qu’à elle.</a:t>
            </a:r>
            <a:endParaRPr lang="fr-FR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7584" y="59492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Coller mais ne pas remplir encore la fiche suivante.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2195736" y="2204864"/>
            <a:ext cx="489654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3" grpId="0"/>
      <p:bldP spid="14" grpId="0"/>
      <p:bldP spid="1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Guillaume\Desktop\L'identité légale et personnel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Guillaume\Desktop\Carte identit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8052"/>
            <a:ext cx="5077916" cy="35283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Un exemple de pièce officielle portant notre identité légale :</a:t>
            </a:r>
          </a:p>
          <a:p>
            <a:r>
              <a:rPr lang="fr-FR" sz="2400" b="1" dirty="0" smtClean="0"/>
              <a:t>   </a:t>
            </a:r>
            <a:r>
              <a:rPr lang="fr-FR" sz="2400" b="1" u="sng" dirty="0" smtClean="0"/>
              <a:t>La carte nationale d’identité</a:t>
            </a:r>
            <a:endParaRPr lang="fr-FR" sz="2400" b="1" u="sn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8144" y="2147280"/>
            <a:ext cx="3254400" cy="323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1- </a:t>
            </a:r>
            <a:r>
              <a:rPr lang="fr-FR" sz="2200" b="1" dirty="0" smtClean="0"/>
              <a:t>Le </a:t>
            </a:r>
            <a:r>
              <a:rPr lang="fr-FR" sz="2200" b="1" dirty="0"/>
              <a:t>nom de famille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2- </a:t>
            </a:r>
            <a:r>
              <a:rPr lang="fr-FR" sz="2200" b="1" dirty="0" smtClean="0"/>
              <a:t>Les </a:t>
            </a:r>
            <a:r>
              <a:rPr lang="fr-FR" sz="2200" b="1" dirty="0"/>
              <a:t>prénoms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 smtClean="0"/>
              <a:t>3- La </a:t>
            </a:r>
            <a:r>
              <a:rPr lang="fr-FR" sz="2200" b="1" dirty="0"/>
              <a:t>date de naissance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4- </a:t>
            </a:r>
            <a:r>
              <a:rPr lang="fr-FR" sz="2200" b="1" dirty="0" smtClean="0"/>
              <a:t>Le </a:t>
            </a:r>
            <a:r>
              <a:rPr lang="fr-FR" sz="2200" b="1" dirty="0"/>
              <a:t>lieu de naissance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5- </a:t>
            </a:r>
            <a:r>
              <a:rPr lang="fr-FR" sz="2200" b="1" dirty="0" smtClean="0"/>
              <a:t>Le </a:t>
            </a:r>
            <a:r>
              <a:rPr lang="fr-FR" sz="2200" b="1" dirty="0"/>
              <a:t>sexe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6- </a:t>
            </a:r>
            <a:r>
              <a:rPr lang="fr-FR" sz="2200" b="1" dirty="0" smtClean="0"/>
              <a:t>La </a:t>
            </a:r>
            <a:r>
              <a:rPr lang="fr-FR" sz="2200" b="1" dirty="0"/>
              <a:t>taille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7- </a:t>
            </a:r>
            <a:r>
              <a:rPr lang="fr-FR" sz="2200" b="1" dirty="0" smtClean="0"/>
              <a:t>La </a:t>
            </a:r>
            <a:r>
              <a:rPr lang="fr-FR" sz="2200" b="1" dirty="0"/>
              <a:t>nationalité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8- </a:t>
            </a:r>
            <a:r>
              <a:rPr lang="fr-FR" sz="2200" b="1" dirty="0" smtClean="0"/>
              <a:t>Le </a:t>
            </a:r>
            <a:r>
              <a:rPr lang="fr-FR" sz="2200" b="1" dirty="0"/>
              <a:t>numéro de la carte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9- </a:t>
            </a:r>
            <a:r>
              <a:rPr lang="fr-FR" sz="2200" b="1" dirty="0" smtClean="0"/>
              <a:t>La </a:t>
            </a:r>
            <a:r>
              <a:rPr lang="fr-FR" sz="2200" b="1" dirty="0"/>
              <a:t>photo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fr-FR" sz="2200" b="1" dirty="0"/>
              <a:t>10- </a:t>
            </a:r>
            <a:r>
              <a:rPr lang="fr-FR" sz="2200" b="1" dirty="0" smtClean="0"/>
              <a:t>La </a:t>
            </a:r>
            <a:r>
              <a:rPr lang="fr-FR" sz="2200" b="1" dirty="0"/>
              <a:t>signature</a:t>
            </a:r>
          </a:p>
        </p:txBody>
      </p:sp>
      <p:sp>
        <p:nvSpPr>
          <p:cNvPr id="7" name="Ellipse 6"/>
          <p:cNvSpPr/>
          <p:nvPr/>
        </p:nvSpPr>
        <p:spPr>
          <a:xfrm>
            <a:off x="3995936" y="2572108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932040" y="3148172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04048" y="3580220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31840" y="3724236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843808" y="3508212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203848" y="3940260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08104" y="2572108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55576" y="2708920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27984" y="4012268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15616" y="5949280"/>
            <a:ext cx="693792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fr-FR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Qui veut venir au tableau corriger cet exercice?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5576" y="1886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7C80"/>
                </a:solidFill>
              </a:rPr>
              <a:t>I- L’identité légale de la personne : </a:t>
            </a:r>
            <a:endParaRPr lang="fr-FR" sz="2400" b="1" u="sng" dirty="0">
              <a:solidFill>
                <a:srgbClr val="FF7C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Guillaume\Desktop\L'identité lég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128792" cy="418312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11561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Les pièces officielles portant notre identité légale : </a:t>
            </a:r>
            <a:endParaRPr lang="fr-FR" sz="24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-72008" y="4941168"/>
            <a:ext cx="91085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23850"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sz="2000" dirty="0" smtClean="0"/>
              <a:t>	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</a:rPr>
              <a:t>Je possède </a:t>
            </a:r>
            <a:r>
              <a:rPr lang="fr-FR" sz="2000" b="1" dirty="0" smtClean="0">
                <a:solidFill>
                  <a:srgbClr val="FF7C80"/>
                </a:solidFill>
              </a:rPr>
              <a:t>une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7C80"/>
                </a:solidFill>
              </a:rPr>
              <a:t>identité légale 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</a:rPr>
              <a:t>qui n’appartient qu’à moi et qui m’est garantie par l’Etat. Elle me permet de </a:t>
            </a:r>
            <a:r>
              <a:rPr lang="fr-FR" sz="2000" b="1" dirty="0" smtClean="0">
                <a:solidFill>
                  <a:srgbClr val="FF7C80"/>
                </a:solidFill>
              </a:rPr>
              <a:t>m’identifier officiellement 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</a:rPr>
              <a:t>et est transcrite sur </a:t>
            </a:r>
            <a:r>
              <a:rPr lang="fr-FR" sz="2000" b="1" dirty="0" smtClean="0">
                <a:solidFill>
                  <a:srgbClr val="FF7C80"/>
                </a:solidFill>
              </a:rPr>
              <a:t>mes papiers d’identité</a:t>
            </a:r>
            <a:r>
              <a:rPr lang="fr-FR" sz="2000" dirty="0" smtClean="0">
                <a:solidFill>
                  <a:srgbClr val="FF7C80"/>
                </a:solidFill>
              </a:rPr>
              <a:t>. </a:t>
            </a:r>
          </a:p>
          <a:p>
            <a:pPr marL="431800" indent="-323850"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dirty="0" smtClean="0"/>
          </a:p>
          <a:p>
            <a:pPr marL="431800" indent="-323850" algn="just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sz="2000" dirty="0" smtClean="0"/>
              <a:t>	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</a:rPr>
              <a:t>Mon acte de naissance est enregistré sur </a:t>
            </a:r>
            <a:r>
              <a:rPr lang="fr-FR" sz="2000" b="1" dirty="0" smtClean="0">
                <a:solidFill>
                  <a:srgbClr val="FF7C80"/>
                </a:solidFill>
              </a:rPr>
              <a:t>les registres d’état civil 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</a:rPr>
              <a:t>de la mairie.</a:t>
            </a:r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62389"/>
            <a:ext cx="712879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Réaliser à la maison la partie gauche de l’exercice collé en introduction, à partir de sa propre carte d’identité.</a:t>
            </a:r>
          </a:p>
          <a:p>
            <a:pPr algn="just"/>
            <a:endParaRPr lang="fr-FR" dirty="0" smtClean="0"/>
          </a:p>
          <a:p>
            <a:pPr algn="just"/>
            <a:r>
              <a:rPr lang="fr-FR" sz="2000" b="1" u="sng" dirty="0" smtClean="0"/>
              <a:t>Définition de l’identité légale :</a:t>
            </a:r>
          </a:p>
          <a:p>
            <a:pPr algn="just"/>
            <a:endParaRPr lang="fr-FR" sz="600" b="1" dirty="0" smtClean="0"/>
          </a:p>
          <a:p>
            <a:pPr algn="just"/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Ensemble des éléments qui caractérisent officiellement un individu (nom, prénom, date de naissance, nationalité…).</a:t>
            </a: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986" name="Picture 2" descr="C:\Users\Guillaume\Desktop\Changer de n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365487" cy="417646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660232" y="24208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Réaliser l’exercice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42263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Je porte le nom de famille de mon père, de ma mère ou des deux (……………………………….). </a:t>
            </a:r>
          </a:p>
          <a:p>
            <a:pPr algn="just"/>
            <a:endParaRPr lang="fr-FR" sz="24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Je peux aussi changer de nom ou de prénom si ce dernier rend ma vie difficile (ex : nom ridicule</a:t>
            </a:r>
            <a:r>
              <a:rPr lang="fr-FR" sz="2400" b="1" smtClean="0">
                <a:solidFill>
                  <a:schemeClr val="tx2">
                    <a:lumMod val="90000"/>
                  </a:schemeClr>
                </a:solidFill>
              </a:rPr>
              <a:t>, trop compliqué</a:t>
            </a:r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…).</a:t>
            </a:r>
            <a:endParaRPr lang="fr-FR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3010" name="Picture 2" descr="C:\Users\Guillaume\Desktop\Changer de nom l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896544" cy="364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uillaume\Desktop\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4624"/>
            <a:ext cx="1872208" cy="887851"/>
          </a:xfrm>
          <a:prstGeom prst="rect">
            <a:avLst/>
          </a:prstGeom>
          <a:noFill/>
        </p:spPr>
      </p:pic>
      <p:pic>
        <p:nvPicPr>
          <p:cNvPr id="44037" name="Picture 5" descr="C:\Users\Guillaume\Desktop\Nationalité français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80920" cy="576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7588" y="148570"/>
            <a:ext cx="81643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u="sng" dirty="0" smtClean="0">
                <a:solidFill>
                  <a:srgbClr val="FF7C80"/>
                </a:solidFill>
              </a:rPr>
              <a:t>II- L’identité personnelle : une multitude d’aspects la caractérise</a:t>
            </a:r>
            <a:endParaRPr lang="fr-FR" sz="2200" b="1" u="sng" dirty="0">
              <a:solidFill>
                <a:srgbClr val="FF7C8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8274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Réaliser la partie droite de l’exercice collé en introduction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263284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sz="2400" b="1" i="1" dirty="0" smtClean="0"/>
              <a:t>	Nous pouvons partager certains éléments d'identité personnelle avec d'autres personnes.</a:t>
            </a:r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fr-FR" sz="2400" b="1" i="1" dirty="0" smtClean="0"/>
          </a:p>
          <a:p>
            <a:pPr marL="391686" indent="-293764" algn="just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sz="2400" b="1" i="1" dirty="0" smtClean="0"/>
              <a:t>	Partager des goûts, des activités et se retrouver dans des communautés  culturelles, sportives, religieuses... et en certains lieux (lieux de culte, colonies de vacances...).</a:t>
            </a:r>
            <a:endParaRPr lang="fr-FR" sz="24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155679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Qui veut venir au tableau partager avec la classe son identité personnelle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5324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Chacun de nous a aussi une </a:t>
            </a:r>
            <a:r>
              <a:rPr lang="fr-FR" sz="2400" b="1" dirty="0" smtClean="0">
                <a:solidFill>
                  <a:srgbClr val="FF7C80"/>
                </a:solidFill>
              </a:rPr>
              <a:t>identité personnelle,</a:t>
            </a:r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 faite de goûts, de passions, de sensibilités, de projets différents.</a:t>
            </a:r>
          </a:p>
          <a:p>
            <a:pPr algn="just"/>
            <a:endParaRPr lang="fr-FR" sz="24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Cette identité n’est jamais figée et se construit par nos choix tout au long de notre vie.</a:t>
            </a:r>
          </a:p>
          <a:p>
            <a:pPr algn="just"/>
            <a:endParaRPr lang="fr-FR" sz="28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</a:rPr>
              <a:t>Elle nous distingue les uns des autres et définit également chacun de nous.</a:t>
            </a:r>
          </a:p>
          <a:p>
            <a:endParaRPr lang="fr-F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" y="3401616"/>
            <a:ext cx="9133769" cy="3456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272808" cy="56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63688" y="6351711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diversité culturelle en matière de repas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974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TOUS DIFFERENTS…</a:t>
            </a:r>
            <a:endParaRPr lang="fr-FR" sz="28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40352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Arabie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87624" y="5393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164288" y="32756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Afrique Noire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2420888"/>
            <a:ext cx="288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877988"/>
            <a:ext cx="6552727" cy="53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84176" y="623731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diversité de coutumes et de modes de vie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24148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TOUS DIFFERENTS…</a:t>
            </a:r>
            <a:endParaRPr lang="fr-FR" sz="28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2420888"/>
            <a:ext cx="288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24148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pourtant, nous sommes tous des êtres humains </a:t>
            </a:r>
          </a:p>
          <a:p>
            <a:pPr algn="ctr"/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28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égaux en droits</a:t>
            </a:r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upload.wikimedia.org/wikipedia/commons/thumb/1/13/Liberte-egalite-fraternite-tympanum-church-saint-pancrace-aups-var.jpg/300px-Liberte-egalite-fraternite-tympanum-church-saint-pancrace-aups-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070928" cy="2088232"/>
          </a:xfrm>
          <a:prstGeom prst="rect">
            <a:avLst/>
          </a:prstGeom>
          <a:noFill/>
        </p:spPr>
      </p:pic>
      <p:pic>
        <p:nvPicPr>
          <p:cNvPr id="14340" name="Picture 4" descr="http://lesmoutonsenrages.fr/wp-content/uploads/2012/07/declaration_des_droits_de_l_homm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40267"/>
            <a:ext cx="3672408" cy="488507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004048" y="501317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Article Premier de la Déclaration des Droits de l’Homme et du Citoyen (1789) :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3"/>
                </a:solidFill>
              </a:rPr>
              <a:t>« Les hommes naissent et demeurent libres et égaux en droits ». 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2080" y="371703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Devise de la République Française </a:t>
            </a:r>
            <a:endParaRPr lang="fr-FR" sz="16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355976" y="5733256"/>
            <a:ext cx="57606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04048" y="5013176"/>
            <a:ext cx="4032448" cy="151216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7544" y="651944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Déclaration des Droits de l’Homme et du Citoyen (1789)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676456" y="1170618"/>
            <a:ext cx="288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pourtant… il existe toujours des </a:t>
            </a:r>
            <a:r>
              <a:rPr lang="fr-FR" sz="2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DISCRIMINATIONS ! </a:t>
            </a:r>
            <a:r>
              <a:rPr lang="fr-FR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endParaRPr lang="fr-FR" sz="28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09512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Quelques exemples de discriminations :</a:t>
            </a:r>
            <a:endParaRPr lang="fr-FR" sz="2400" b="1" u="sng" dirty="0"/>
          </a:p>
        </p:txBody>
      </p:sp>
      <p:pic>
        <p:nvPicPr>
          <p:cNvPr id="18434" name="Picture 2" descr="C:\Users\Guillaume\Desktop\Discrimin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700808"/>
            <a:ext cx="5692467" cy="453650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83568" y="627970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Pour quelles raisons peut-on être victime de discriminations ?</a:t>
            </a:r>
            <a:endParaRPr lang="fr-FR" sz="2400" b="1" dirty="0"/>
          </a:p>
        </p:txBody>
      </p:sp>
      <p:pic>
        <p:nvPicPr>
          <p:cNvPr id="18438" name="Picture 6" descr="http://www.mrap-landes.org/IMG/jpg/lasser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00808"/>
            <a:ext cx="2358576" cy="244336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300192" y="594928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Exemples de discriminations à l’embauche</a:t>
            </a:r>
            <a:endParaRPr lang="fr-FR" sz="1200" i="1" dirty="0"/>
          </a:p>
        </p:txBody>
      </p:sp>
      <p:pic>
        <p:nvPicPr>
          <p:cNvPr id="18442" name="Picture 10" descr="http://2.bp.blogspot.com/_ae1IhJbNowc/S_uWfQSLw_I/AAAAAAAAFgE/9CBydMgaNWo/s400/discrimin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36738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260648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Des personnes sont victimes de discriminations parce qu’elles sont trop grosses, trop âgées (ou trop jeunes), handicapées, d’origine étrangère ou  d’une couleur de peau différente. </a:t>
            </a:r>
          </a:p>
          <a:p>
            <a:pPr algn="just"/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fr-F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Au lieu d’être respectées, </a:t>
            </a:r>
            <a:r>
              <a:rPr lang="fr-F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 personnes se sentent </a:t>
            </a:r>
            <a:r>
              <a:rPr lang="fr-FR" sz="2400" b="1" dirty="0" smtClean="0">
                <a:solidFill>
                  <a:srgbClr val="FF0000"/>
                </a:solidFill>
              </a:rPr>
              <a:t>humiliées 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et</a:t>
            </a:r>
            <a:r>
              <a:rPr lang="fr-FR" sz="2400" b="1" dirty="0" smtClean="0">
                <a:solidFill>
                  <a:srgbClr val="00B0F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exclues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 la société. 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martialpassigivors.fr/public/2011/Septembre/.Lutte_discrimination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4267200" cy="2638426"/>
          </a:xfrm>
          <a:prstGeom prst="rect">
            <a:avLst/>
          </a:prstGeom>
          <a:noFill/>
        </p:spPr>
      </p:pic>
      <p:pic>
        <p:nvPicPr>
          <p:cNvPr id="19460" name="Picture 4" descr="http://www.dijonscope.com/files/posts/7359-discrimination-co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980" y="3281408"/>
            <a:ext cx="3608492" cy="324393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9552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Exemples de discriminations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1837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/>
              <a:t>LE RACISME :</a:t>
            </a:r>
            <a:endParaRPr lang="fr-FR" sz="36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90872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racisme est le rejet d’une personne à cause de son appartenance à une prétendue « race inférieure » (ayant par exemple </a:t>
            </a:r>
          </a:p>
          <a:p>
            <a:pPr algn="ctr"/>
            <a:r>
              <a:rPr lang="fr-FR" sz="2000" dirty="0" smtClean="0"/>
              <a:t>une couleur de peau différente).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79512" y="5674603"/>
            <a:ext cx="9001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racisme est interdit : </a:t>
            </a:r>
          </a:p>
          <a:p>
            <a:pPr algn="ctr"/>
            <a:r>
              <a:rPr lang="fr-FR" sz="2000" b="1" u="sng" dirty="0">
                <a:solidFill>
                  <a:srgbClr val="FFFF00"/>
                </a:solidFill>
              </a:rPr>
              <a:t>L</a:t>
            </a:r>
            <a:r>
              <a:rPr lang="fr-FR" sz="2000" b="1" u="sng" dirty="0" smtClean="0">
                <a:solidFill>
                  <a:srgbClr val="FFFF00"/>
                </a:solidFill>
              </a:rPr>
              <a:t>oi sur le racisme, dite loi Pleven (1972) :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sz="2000" dirty="0" smtClean="0"/>
              <a:t>De un mois à un an d’emprisonnement et une amende de 300 € à 45 000 €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27584" y="242088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92D050"/>
                </a:solidFill>
              </a:rPr>
              <a:t>Clip de la HALDE : </a:t>
            </a:r>
          </a:p>
          <a:p>
            <a:pPr algn="ctr"/>
            <a:r>
              <a:rPr lang="fr-FR" sz="2400" b="1" dirty="0" smtClean="0"/>
              <a:t>« Origine et logement »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63688" y="4077072"/>
            <a:ext cx="56886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92D050"/>
                </a:solidFill>
              </a:rPr>
              <a:t>QUESTIONS :</a:t>
            </a:r>
          </a:p>
          <a:p>
            <a:pPr algn="ctr"/>
            <a:endParaRPr lang="fr-FR" sz="1050" b="1" u="sng" dirty="0" smtClean="0">
              <a:solidFill>
                <a:srgbClr val="92D050"/>
              </a:solidFill>
            </a:endParaRPr>
          </a:p>
          <a:p>
            <a:pPr algn="ctr"/>
            <a:r>
              <a:rPr lang="fr-FR" dirty="0" smtClean="0"/>
              <a:t>1) Qui est discriminé ici ?</a:t>
            </a:r>
          </a:p>
          <a:p>
            <a:pPr algn="ctr"/>
            <a:r>
              <a:rPr lang="fr-FR" dirty="0" smtClean="0"/>
              <a:t>2) Quelles sont les conséquences pour la victime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uillaume\Desktop\Racis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04656" cy="39408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47664" y="55172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Match de football : Lyon contre Rennes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5486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92D050"/>
                </a:solidFill>
              </a:rPr>
              <a:t>Autre illustration du racisme :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975</TotalTime>
  <Words>977</Words>
  <Application>Microsoft Office PowerPoint</Application>
  <PresentationFormat>Affichage à l'écran (4:3)</PresentationFormat>
  <Paragraphs>153</Paragraphs>
  <Slides>28</Slides>
  <Notes>3</Notes>
  <HiddenSlides>0</HiddenSlides>
  <MMClips>7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Métro</vt:lpstr>
      <vt:lpstr>EDUCATION CIVIQUE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CIVIQUE :</dc:title>
  <dc:creator>Guillaume</dc:creator>
  <cp:lastModifiedBy>GUILLAUME CONTIVAL</cp:lastModifiedBy>
  <cp:revision>202</cp:revision>
  <dcterms:created xsi:type="dcterms:W3CDTF">2012-11-11T15:34:56Z</dcterms:created>
  <dcterms:modified xsi:type="dcterms:W3CDTF">2016-07-09T10:22:09Z</dcterms:modified>
</cp:coreProperties>
</file>