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2"/>
  </p:notesMasterIdLst>
  <p:sldIdLst>
    <p:sldId id="278" r:id="rId2"/>
    <p:sldId id="256" r:id="rId3"/>
    <p:sldId id="257" r:id="rId4"/>
    <p:sldId id="258" r:id="rId5"/>
    <p:sldId id="263" r:id="rId6"/>
    <p:sldId id="262" r:id="rId7"/>
    <p:sldId id="279" r:id="rId8"/>
    <p:sldId id="264" r:id="rId9"/>
    <p:sldId id="280" r:id="rId10"/>
    <p:sldId id="261" r:id="rId11"/>
    <p:sldId id="281" r:id="rId12"/>
    <p:sldId id="283" r:id="rId13"/>
    <p:sldId id="282" r:id="rId14"/>
    <p:sldId id="271" r:id="rId15"/>
    <p:sldId id="272" r:id="rId16"/>
    <p:sldId id="260" r:id="rId17"/>
    <p:sldId id="284" r:id="rId18"/>
    <p:sldId id="275" r:id="rId19"/>
    <p:sldId id="276" r:id="rId20"/>
    <p:sldId id="277" r:id="rId21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DC0FF"/>
    <a:srgbClr val="5DBAFF"/>
    <a:srgbClr val="FF5050"/>
    <a:srgbClr val="FF7D7D"/>
    <a:srgbClr val="F33F3F"/>
    <a:srgbClr val="F77979"/>
    <a:srgbClr val="F88484"/>
    <a:srgbClr val="B7E0FF"/>
    <a:srgbClr val="FF0066"/>
    <a:srgbClr val="ABDB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1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A2480E-5F64-41CD-ABC0-6A625087C389}" type="datetimeFigureOut">
              <a:rPr lang="fr-FR" smtClean="0"/>
              <a:pPr/>
              <a:t>09/07/2016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775DFD-1F7B-4674-83A7-9209040E29B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89267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775DFD-1F7B-4674-83A7-9209040E29B8}" type="slidenum">
              <a:rPr lang="fr-FR" smtClean="0"/>
              <a:pPr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80715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28" name="Titr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cxnSp>
        <p:nvCxnSpPr>
          <p:cNvPr id="8" name="Connecteur droit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lipse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space réservé de la date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5FD1A-908A-4EBE-BD68-42FE4BE4F298}" type="datetimeFigureOut">
              <a:rPr lang="fr-FR" smtClean="0"/>
              <a:pPr/>
              <a:t>09/07/2016</a:t>
            </a:fld>
            <a:endParaRPr lang="fr-FR"/>
          </a:p>
        </p:txBody>
      </p:sp>
      <p:sp>
        <p:nvSpPr>
          <p:cNvPr id="16" name="Espace réservé du numéro de diapositive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31A6DF2-4544-4AAC-8054-9EF31E55F908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5FD1A-908A-4EBE-BD68-42FE4BE4F298}" type="datetimeFigureOut">
              <a:rPr lang="fr-FR" smtClean="0"/>
              <a:pPr/>
              <a:t>09/07/2016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A6DF2-4544-4AAC-8054-9EF31E55F90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5FD1A-908A-4EBE-BD68-42FE4BE4F298}" type="datetimeFigureOut">
              <a:rPr lang="fr-FR" smtClean="0"/>
              <a:pPr/>
              <a:t>09/07/2016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A6DF2-4544-4AAC-8054-9EF31E55F90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D15FD1A-908A-4EBE-BD68-42FE4BE4F298}" type="datetimeFigureOut">
              <a:rPr lang="fr-FR" smtClean="0"/>
              <a:pPr/>
              <a:t>09/07/2016</a:t>
            </a:fld>
            <a:endParaRPr lang="fr-FR"/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331A6DF2-4544-4AAC-8054-9EF31E55F908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6" name="Espace réservé du pied de page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7" name="Titr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5FD1A-908A-4EBE-BD68-42FE4BE4F298}" type="datetimeFigureOut">
              <a:rPr lang="fr-FR" smtClean="0"/>
              <a:pPr/>
              <a:t>09/07/2016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A6DF2-4544-4AAC-8054-9EF31E55F908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cxnSp>
        <p:nvCxnSpPr>
          <p:cNvPr id="7" name="Connecteur droit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5FD1A-908A-4EBE-BD68-42FE4BE4F298}" type="datetimeFigureOut">
              <a:rPr lang="fr-FR" smtClean="0"/>
              <a:pPr/>
              <a:t>09/07/2016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A6DF2-4544-4AAC-8054-9EF31E55F908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1" name="Espace réservé du contenu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3" name="Espace réservé du contenu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A6DF2-4544-4AAC-8054-9EF31E55F908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5FD1A-908A-4EBE-BD68-42FE4BE4F298}" type="datetimeFigureOut">
              <a:rPr lang="fr-FR" smtClean="0"/>
              <a:pPr/>
              <a:t>09/07/2016</a:t>
            </a:fld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32" name="Espace réservé du contenu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34" name="Espace réservé du contenu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cxnSp>
        <p:nvCxnSpPr>
          <p:cNvPr id="10" name="Connecteur droit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5FD1A-908A-4EBE-BD68-42FE4BE4F298}" type="datetimeFigureOut">
              <a:rPr lang="fr-FR" smtClean="0"/>
              <a:pPr/>
              <a:t>09/07/2016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A6DF2-4544-4AAC-8054-9EF31E55F908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5FD1A-908A-4EBE-BD68-42FE4BE4F298}" type="datetimeFigureOut">
              <a:rPr lang="fr-FR" smtClean="0"/>
              <a:pPr/>
              <a:t>09/07/2016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A6DF2-4544-4AAC-8054-9EF31E55F90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Espace réservé du contenu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31" name="Titr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D15FD1A-908A-4EBE-BD68-42FE4BE4F298}" type="datetimeFigureOut">
              <a:rPr lang="fr-FR" smtClean="0"/>
              <a:pPr/>
              <a:t>09/07/2016</a:t>
            </a:fld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31A6DF2-4544-4AAC-8054-9EF31E55F908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5FD1A-908A-4EBE-BD68-42FE4BE4F298}" type="datetimeFigureOut">
              <a:rPr lang="fr-FR" smtClean="0"/>
              <a:pPr/>
              <a:t>09/07/2016</a:t>
            </a:fld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31A6DF2-4544-4AAC-8054-9EF31E55F908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24" name="Espace réservé de la date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6D15FD1A-908A-4EBE-BD68-42FE4BE4F298}" type="datetimeFigureOut">
              <a:rPr lang="fr-FR" smtClean="0"/>
              <a:pPr/>
              <a:t>09/07/2016</a:t>
            </a:fld>
            <a:endParaRPr lang="fr-FR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22" name="Espace réservé du numéro de diapositive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331A6DF2-4544-4AAC-8054-9EF31E55F908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5" name="Espace réservé du titre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539552" y="548680"/>
            <a:ext cx="8064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u="sng" dirty="0" smtClean="0"/>
              <a:t>QUESTIONS DE DEPART :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611560" y="1764105"/>
            <a:ext cx="79208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/>
              <a:t>Quels bénéfices y a-t-il à savoir lire ?</a:t>
            </a:r>
            <a:endParaRPr lang="fr-FR" sz="3200" b="1" dirty="0"/>
          </a:p>
        </p:txBody>
      </p:sp>
      <p:sp>
        <p:nvSpPr>
          <p:cNvPr id="6" name="ZoneTexte 5"/>
          <p:cNvSpPr txBox="1"/>
          <p:nvPr/>
        </p:nvSpPr>
        <p:spPr>
          <a:xfrm>
            <a:off x="611560" y="2996952"/>
            <a:ext cx="82089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/>
              <a:t>Quels bénéfices y a-t-il à savoir compter ?</a:t>
            </a:r>
            <a:endParaRPr lang="fr-FR" sz="3200" b="1" dirty="0"/>
          </a:p>
        </p:txBody>
      </p:sp>
      <p:sp>
        <p:nvSpPr>
          <p:cNvPr id="7" name="ZoneTexte 6"/>
          <p:cNvSpPr txBox="1"/>
          <p:nvPr/>
        </p:nvSpPr>
        <p:spPr>
          <a:xfrm>
            <a:off x="755576" y="4419109"/>
            <a:ext cx="77048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Dans le monde, beaucoup de gens ne savent malheureusement ni lire ni écrire !</a:t>
            </a:r>
            <a:endParaRPr lang="fr-FR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55576" y="4149080"/>
            <a:ext cx="7920880" cy="1512168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925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1925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1925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925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8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3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683568" y="116632"/>
            <a:ext cx="6840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2) </a:t>
            </a:r>
            <a:r>
              <a:rPr lang="fr-FR" sz="32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 accès à l’éducation inégal :</a:t>
            </a:r>
            <a:endParaRPr lang="fr-FR" sz="32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899592" y="764704"/>
            <a:ext cx="56166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srgbClr val="6DC0FF"/>
                </a:solidFill>
              </a:rPr>
              <a:t>Docs </a:t>
            </a:r>
            <a:r>
              <a:rPr lang="fr-FR" sz="2000" b="1" smtClean="0">
                <a:solidFill>
                  <a:srgbClr val="6DC0FF"/>
                </a:solidFill>
              </a:rPr>
              <a:t>2 p.218/220 </a:t>
            </a:r>
            <a:r>
              <a:rPr lang="fr-FR" sz="2000" b="1" dirty="0" smtClean="0">
                <a:solidFill>
                  <a:srgbClr val="6DC0FF"/>
                </a:solidFill>
              </a:rPr>
              <a:t>et doc 6 p. 219</a:t>
            </a:r>
            <a:endParaRPr lang="fr-FR" sz="2000" b="1" dirty="0">
              <a:solidFill>
                <a:srgbClr val="6DC0FF"/>
              </a:solidFill>
            </a:endParaRPr>
          </a:p>
        </p:txBody>
      </p:sp>
      <p:pic>
        <p:nvPicPr>
          <p:cNvPr id="16" name="Picture 2" descr="C:\Users\Guillaume\Desktop\Tableau analyse 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70" y="1340768"/>
            <a:ext cx="8974726" cy="2808312"/>
          </a:xfrm>
          <a:prstGeom prst="rect">
            <a:avLst/>
          </a:prstGeom>
          <a:noFill/>
        </p:spPr>
      </p:pic>
      <p:pic>
        <p:nvPicPr>
          <p:cNvPr id="6146" name="Picture 2" descr="C:\Users\Guillaume\Desktop\Données mond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4206197"/>
            <a:ext cx="3744416" cy="2537551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4427984" y="5157192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Extrait manuel interactif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C:\Users\Guillaume\Desktop\razi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2952328" cy="6256123"/>
          </a:xfrm>
          <a:prstGeom prst="rect">
            <a:avLst/>
          </a:prstGeom>
          <a:noFill/>
        </p:spPr>
      </p:pic>
      <p:sp>
        <p:nvSpPr>
          <p:cNvPr id="5" name="ZoneTexte 4"/>
          <p:cNvSpPr txBox="1"/>
          <p:nvPr/>
        </p:nvSpPr>
        <p:spPr>
          <a:xfrm>
            <a:off x="3563888" y="260648"/>
            <a:ext cx="4392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6DC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Doc 4 p. 219 :</a:t>
            </a:r>
            <a:endParaRPr lang="fr-FR" sz="2800" b="1" dirty="0">
              <a:solidFill>
                <a:srgbClr val="6DC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3563888" y="908720"/>
            <a:ext cx="540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/>
              <a:t>En Afghanistan, qui ne peut pas aller à l’école ?</a:t>
            </a:r>
          </a:p>
          <a:p>
            <a:r>
              <a:rPr lang="fr-FR" sz="2000" dirty="0" smtClean="0"/>
              <a:t>Pourquoi ?</a:t>
            </a:r>
            <a:endParaRPr lang="fr-FR" sz="2000" dirty="0"/>
          </a:p>
        </p:txBody>
      </p:sp>
      <p:sp>
        <p:nvSpPr>
          <p:cNvPr id="7" name="ZoneTexte 6"/>
          <p:cNvSpPr txBox="1"/>
          <p:nvPr/>
        </p:nvSpPr>
        <p:spPr>
          <a:xfrm>
            <a:off x="3563888" y="1700808"/>
            <a:ext cx="54006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b="1" dirty="0" smtClean="0">
                <a:solidFill>
                  <a:srgbClr val="6DC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 Afghanistan, </a:t>
            </a:r>
            <a:r>
              <a:rPr lang="fr-FR" sz="2000" b="1" dirty="0" err="1" smtClean="0">
                <a:solidFill>
                  <a:srgbClr val="6DC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Razia</a:t>
            </a:r>
            <a:r>
              <a:rPr lang="fr-FR" sz="2000" b="1" dirty="0" smtClean="0">
                <a:solidFill>
                  <a:srgbClr val="6DC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est privée d’école parce que c’est une fille et qu’elle doit rester à la maison pour travailler et aider ses parents (travailler dans le champ, aller chercher de l’eau, du bois…).</a:t>
            </a:r>
            <a:endParaRPr lang="fr-FR" sz="2000" b="1" dirty="0">
              <a:solidFill>
                <a:srgbClr val="6DC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2" descr="http://www.droitsenfant.com/images/photos/travail_afriqu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3501008"/>
            <a:ext cx="2917365" cy="2880320"/>
          </a:xfrm>
          <a:prstGeom prst="rect">
            <a:avLst/>
          </a:prstGeom>
          <a:noFill/>
        </p:spPr>
      </p:pic>
      <p:pic>
        <p:nvPicPr>
          <p:cNvPr id="9" name="Picture 5" descr="C:\Users\Guillaume\Desktop\Travail des enfants dans les champ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240" y="3501008"/>
            <a:ext cx="2016224" cy="2029756"/>
          </a:xfrm>
          <a:prstGeom prst="rect">
            <a:avLst/>
          </a:prstGeom>
          <a:noFill/>
        </p:spPr>
      </p:pic>
      <p:sp>
        <p:nvSpPr>
          <p:cNvPr id="10" name="ZoneTexte 9"/>
          <p:cNvSpPr txBox="1"/>
          <p:nvPr/>
        </p:nvSpPr>
        <p:spPr>
          <a:xfrm>
            <a:off x="6660232" y="5622339"/>
            <a:ext cx="20162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i="1" dirty="0" smtClean="0"/>
              <a:t>Filles travaillant à la place d’aller à l’école.</a:t>
            </a:r>
            <a:endParaRPr lang="fr-FR" sz="1600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la-croix.com/var/bayard/storage/images/lacroix/religion/s-informer/actualite/le-bureau-international-du-travail-veut-s-appuyer-sur-les-religions-_np_-2012-03-05-775163/24805558-1-fre-FR/Le-Bureau-international-du-travail-veut-s-appuyer-sur-les-religions_article_pop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7" y="980728"/>
            <a:ext cx="4320479" cy="2880320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648072" y="332656"/>
            <a:ext cx="88204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u="sng" dirty="0" smtClean="0"/>
              <a:t>Pas d’école non plus pour ces autres enfants mais des travaux !</a:t>
            </a:r>
            <a:endParaRPr lang="fr-FR" sz="2000" b="1" u="sng" dirty="0"/>
          </a:p>
        </p:txBody>
      </p:sp>
      <p:pic>
        <p:nvPicPr>
          <p:cNvPr id="1030" name="Picture 6" descr="C:\Users\Guillaume\Desktop\Cours Plaisance du Gers\5e\Inégalités face à l'alphabétisation\Images\Enfant travai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93012" y="966939"/>
            <a:ext cx="3575604" cy="2894109"/>
          </a:xfrm>
          <a:prstGeom prst="rect">
            <a:avLst/>
          </a:prstGeom>
          <a:noFill/>
        </p:spPr>
      </p:pic>
      <p:sp>
        <p:nvSpPr>
          <p:cNvPr id="10" name="ZoneTexte 9"/>
          <p:cNvSpPr txBox="1"/>
          <p:nvPr/>
        </p:nvSpPr>
        <p:spPr>
          <a:xfrm>
            <a:off x="3563888" y="4797152"/>
            <a:ext cx="41764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/>
              <a:t>Garçons travaillant dans des pays pauvres du Moyen-Orient</a:t>
            </a:r>
            <a:endParaRPr lang="fr-FR" sz="2000" b="1" dirty="0"/>
          </a:p>
        </p:txBody>
      </p:sp>
      <p:pic>
        <p:nvPicPr>
          <p:cNvPr id="1034" name="Picture 10" descr="http://www.buddhachannel.tv/portail/local/cache-vignettes/L240xH320/travail_enfant-f013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3933055"/>
            <a:ext cx="2088232" cy="27843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C:\Users\Guillaume\Desktop\Scolarité finlandais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39"/>
            <a:ext cx="3240360" cy="6392547"/>
          </a:xfrm>
          <a:prstGeom prst="rect">
            <a:avLst/>
          </a:prstGeom>
          <a:noFill/>
        </p:spPr>
      </p:pic>
      <p:sp>
        <p:nvSpPr>
          <p:cNvPr id="5" name="ZoneTexte 4"/>
          <p:cNvSpPr txBox="1"/>
          <p:nvPr/>
        </p:nvSpPr>
        <p:spPr>
          <a:xfrm>
            <a:off x="3707904" y="188640"/>
            <a:ext cx="4392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6DC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Doc 4 p. 221 :</a:t>
            </a:r>
            <a:endParaRPr lang="fr-FR" sz="2800" b="1" dirty="0">
              <a:solidFill>
                <a:srgbClr val="6DC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3707904" y="836712"/>
            <a:ext cx="540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/>
              <a:t>En Finlande, comment se passe la scolarité de </a:t>
            </a:r>
            <a:r>
              <a:rPr lang="fr-FR" sz="2000" dirty="0" err="1" smtClean="0"/>
              <a:t>Veera</a:t>
            </a:r>
            <a:r>
              <a:rPr lang="fr-FR" sz="2000" dirty="0" smtClean="0"/>
              <a:t> ?</a:t>
            </a:r>
            <a:endParaRPr lang="fr-FR" sz="2000" dirty="0"/>
          </a:p>
        </p:txBody>
      </p:sp>
      <p:sp>
        <p:nvSpPr>
          <p:cNvPr id="7" name="ZoneTexte 6"/>
          <p:cNvSpPr txBox="1"/>
          <p:nvPr/>
        </p:nvSpPr>
        <p:spPr>
          <a:xfrm>
            <a:off x="3563888" y="1700808"/>
            <a:ext cx="5400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b="1" dirty="0" smtClean="0">
                <a:solidFill>
                  <a:srgbClr val="6DC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 Finlande, </a:t>
            </a:r>
            <a:r>
              <a:rPr lang="fr-FR" sz="2000" b="1" dirty="0" err="1" smtClean="0">
                <a:solidFill>
                  <a:srgbClr val="6DC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Veera</a:t>
            </a:r>
            <a:r>
              <a:rPr lang="fr-FR" sz="2000" b="1" dirty="0" smtClean="0">
                <a:solidFill>
                  <a:srgbClr val="6DC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va à l’école et réussit ses études. Elle pourra trouver un bon métier plus facilement et </a:t>
            </a:r>
            <a:r>
              <a:rPr lang="fr-FR" sz="2000" b="1" dirty="0" smtClean="0">
                <a:solidFill>
                  <a:srgbClr val="6DC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construire </a:t>
            </a:r>
            <a:r>
              <a:rPr lang="fr-FR" sz="2000" b="1" dirty="0" smtClean="0">
                <a:solidFill>
                  <a:srgbClr val="6DC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 </a:t>
            </a:r>
            <a:r>
              <a:rPr lang="fr-FR" sz="2000" b="1" smtClean="0">
                <a:solidFill>
                  <a:srgbClr val="6DC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vie vers </a:t>
            </a:r>
            <a:r>
              <a:rPr lang="fr-FR" sz="2000" b="1" dirty="0" smtClean="0">
                <a:solidFill>
                  <a:srgbClr val="6DC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réussite.</a:t>
            </a:r>
            <a:endParaRPr lang="fr-FR" sz="2000" b="1" dirty="0">
              <a:solidFill>
                <a:srgbClr val="6DC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899592" y="260648"/>
            <a:ext cx="74168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3) </a:t>
            </a:r>
            <a:r>
              <a:rPr lang="fr-FR" sz="32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Quelles solutions pour l’école dans les pays pauvres ?</a:t>
            </a:r>
            <a:endParaRPr lang="fr-FR" sz="32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Flèche droite 10"/>
          <p:cNvSpPr/>
          <p:nvPr/>
        </p:nvSpPr>
        <p:spPr>
          <a:xfrm>
            <a:off x="251520" y="404664"/>
            <a:ext cx="576064" cy="36004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3313" name="Picture 1" descr="C:\Users\Guillaume\Desktop\Parrainer un enfan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556792"/>
            <a:ext cx="5256584" cy="4935297"/>
          </a:xfrm>
          <a:prstGeom prst="rect">
            <a:avLst/>
          </a:prstGeom>
          <a:noFill/>
        </p:spPr>
      </p:pic>
      <p:sp>
        <p:nvSpPr>
          <p:cNvPr id="14" name="ZoneTexte 13"/>
          <p:cNvSpPr txBox="1"/>
          <p:nvPr/>
        </p:nvSpPr>
        <p:spPr>
          <a:xfrm>
            <a:off x="5688632" y="1556792"/>
            <a:ext cx="32758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/>
              <a:t>Qu’est-ce que le parrainage ?</a:t>
            </a:r>
            <a:endParaRPr lang="fr-FR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13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1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 animBg="1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10"/>
          <p:cNvSpPr txBox="1"/>
          <p:nvPr/>
        </p:nvSpPr>
        <p:spPr>
          <a:xfrm>
            <a:off x="360040" y="4869160"/>
            <a:ext cx="8316416" cy="1369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fr-FR" sz="1100" b="1" dirty="0" smtClean="0">
              <a:solidFill>
                <a:srgbClr val="6DC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fr-FR" sz="2400" b="1" dirty="0" smtClean="0">
                <a:solidFill>
                  <a:srgbClr val="6DC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 affiches et des organismes (ex : UNESCO) remettent aussi en cause le travail des enfants et encouragent leur scolarisation.</a:t>
            </a:r>
            <a:endParaRPr lang="fr-FR" sz="2400" b="1" dirty="0">
              <a:solidFill>
                <a:srgbClr val="6DC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5724128" y="4623519"/>
            <a:ext cx="2952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i="1" dirty="0" smtClean="0"/>
              <a:t>Affiche de l’UNESCO pour sensibiliser à la fin du travail des enfants</a:t>
            </a:r>
            <a:endParaRPr lang="fr-FR" sz="1400" i="1" dirty="0"/>
          </a:p>
        </p:txBody>
      </p:sp>
      <p:pic>
        <p:nvPicPr>
          <p:cNvPr id="6146" name="Picture 2" descr="http://www.scout.org/var/corporate_site/storage/images/about_scouting/partners/united_nations/ilo/wdacl/wdacl_poster_en/140938-2-fre-FR/wdacl_poster_fr_articleima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188640"/>
            <a:ext cx="3168352" cy="4425073"/>
          </a:xfrm>
          <a:prstGeom prst="rect">
            <a:avLst/>
          </a:prstGeom>
          <a:noFill/>
        </p:spPr>
      </p:pic>
      <p:pic>
        <p:nvPicPr>
          <p:cNvPr id="8" name="Picture 2" descr="C:\Users\Guillaume\Desktop\Affiche encouragement scolarisatio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88640"/>
            <a:ext cx="5286073" cy="3384376"/>
          </a:xfrm>
          <a:prstGeom prst="rect">
            <a:avLst/>
          </a:prstGeom>
          <a:noFill/>
        </p:spPr>
      </p:pic>
      <p:sp>
        <p:nvSpPr>
          <p:cNvPr id="9" name="ZoneTexte 8"/>
          <p:cNvSpPr txBox="1"/>
          <p:nvPr/>
        </p:nvSpPr>
        <p:spPr>
          <a:xfrm>
            <a:off x="179512" y="3656057"/>
            <a:ext cx="48965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i="1" dirty="0" smtClean="0"/>
              <a:t>Une affiche pour encourager la scolarisation au Mali</a:t>
            </a:r>
            <a:endParaRPr lang="fr-FR" sz="1400" i="1" dirty="0"/>
          </a:p>
        </p:txBody>
      </p:sp>
      <p:sp>
        <p:nvSpPr>
          <p:cNvPr id="10" name="ZoneTexte 9"/>
          <p:cNvSpPr txBox="1"/>
          <p:nvPr/>
        </p:nvSpPr>
        <p:spPr>
          <a:xfrm>
            <a:off x="395536" y="3861048"/>
            <a:ext cx="504056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6DC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 peux </a:t>
            </a:r>
            <a:r>
              <a:rPr lang="fr-FR" sz="2400" b="1" dirty="0" smtClean="0">
                <a:solidFill>
                  <a:srgbClr val="FF5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parrainer un enfant </a:t>
            </a:r>
            <a:r>
              <a:rPr lang="fr-FR" sz="2400" b="1" dirty="0" smtClean="0">
                <a:solidFill>
                  <a:srgbClr val="6DC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pour lui permettre d’aller à l’école.</a:t>
            </a: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1"/>
      <p:bldP spid="9" grpId="1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950912" y="332656"/>
            <a:ext cx="8229600" cy="715144"/>
          </a:xfrm>
        </p:spPr>
        <p:txBody>
          <a:bodyPr>
            <a:normAutofit fontScale="90000"/>
          </a:bodyPr>
          <a:lstStyle/>
          <a:p>
            <a:r>
              <a:rPr lang="fr-FR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II- Bilan et exercices d’entraînement</a:t>
            </a:r>
            <a:endParaRPr lang="fr-FR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Flèche droite 5"/>
          <p:cNvSpPr/>
          <p:nvPr/>
        </p:nvSpPr>
        <p:spPr>
          <a:xfrm>
            <a:off x="251520" y="476672"/>
            <a:ext cx="576064" cy="36004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755576" y="5189130"/>
            <a:ext cx="75608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Complète le texte à trou ci-dessus</a:t>
            </a:r>
            <a:endParaRPr lang="fr-FR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1" name="Picture 1" descr="C:\Users\Guillaume\Desktop\Trace écrite inégalités alphabétisatio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340768"/>
            <a:ext cx="8451007" cy="36564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0"/>
                                        <p:tgtEl>
                                          <p:spTgt spid="5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oneTexte 9"/>
          <p:cNvSpPr txBox="1"/>
          <p:nvPr/>
        </p:nvSpPr>
        <p:spPr>
          <a:xfrm>
            <a:off x="539552" y="404664"/>
            <a:ext cx="75608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u="sng" dirty="0" smtClean="0">
                <a:latin typeface="Times New Roman" pitchFamily="18" charset="0"/>
                <a:cs typeface="Times New Roman" pitchFamily="18" charset="0"/>
              </a:rPr>
              <a:t>Correction :</a:t>
            </a:r>
            <a:endParaRPr lang="fr-FR" sz="2000" b="1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818" name="Picture 2" descr="C:\Users\Guillaume\Desktop\Corrigé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268760"/>
            <a:ext cx="8470072" cy="30963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Guillaume\Desktop\Inégalités éducatio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196752"/>
            <a:ext cx="7560840" cy="3884739"/>
          </a:xfrm>
          <a:prstGeom prst="rect">
            <a:avLst/>
          </a:prstGeom>
          <a:noFill/>
        </p:spPr>
      </p:pic>
      <p:cxnSp>
        <p:nvCxnSpPr>
          <p:cNvPr id="10" name="Connecteur droit 9"/>
          <p:cNvCxnSpPr/>
          <p:nvPr/>
        </p:nvCxnSpPr>
        <p:spPr>
          <a:xfrm flipV="1">
            <a:off x="4932040" y="2204864"/>
            <a:ext cx="504056" cy="504056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/>
        </p:nvCxnSpPr>
        <p:spPr>
          <a:xfrm>
            <a:off x="4932040" y="2708920"/>
            <a:ext cx="504056" cy="72008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/>
        </p:nvCxnSpPr>
        <p:spPr>
          <a:xfrm>
            <a:off x="4932040" y="2708920"/>
            <a:ext cx="504056" cy="504056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/>
        </p:nvCxnSpPr>
        <p:spPr>
          <a:xfrm>
            <a:off x="4932040" y="3140968"/>
            <a:ext cx="576064" cy="43204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/>
          <p:cNvCxnSpPr/>
          <p:nvPr/>
        </p:nvCxnSpPr>
        <p:spPr>
          <a:xfrm flipV="1">
            <a:off x="4932040" y="2996952"/>
            <a:ext cx="504056" cy="144016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/>
          <p:cNvCxnSpPr/>
          <p:nvPr/>
        </p:nvCxnSpPr>
        <p:spPr>
          <a:xfrm flipV="1">
            <a:off x="4932040" y="2420888"/>
            <a:ext cx="504056" cy="72008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ZoneTexte 24"/>
          <p:cNvSpPr txBox="1"/>
          <p:nvPr/>
        </p:nvSpPr>
        <p:spPr>
          <a:xfrm>
            <a:off x="971600" y="4571836"/>
            <a:ext cx="6624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00B050"/>
                </a:solidFill>
              </a:rPr>
              <a:t>Les pays les plus riches ont le taux de scolarisation plus élevé. </a:t>
            </a:r>
            <a:endParaRPr lang="fr-FR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Guillaume\Desktop\Accès éducation Madagasca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7760"/>
            <a:ext cx="8676456" cy="3233248"/>
          </a:xfrm>
          <a:prstGeom prst="rect">
            <a:avLst/>
          </a:prstGeom>
          <a:noFill/>
        </p:spPr>
      </p:pic>
      <p:sp>
        <p:nvSpPr>
          <p:cNvPr id="9" name="Ellipse 8"/>
          <p:cNvSpPr/>
          <p:nvPr/>
        </p:nvSpPr>
        <p:spPr>
          <a:xfrm>
            <a:off x="4932040" y="1419888"/>
            <a:ext cx="1368152" cy="288032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/>
          <p:cNvSpPr/>
          <p:nvPr/>
        </p:nvSpPr>
        <p:spPr>
          <a:xfrm>
            <a:off x="6156176" y="1275872"/>
            <a:ext cx="2304256" cy="288032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>
            <a:off x="755576" y="1779928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00B050"/>
                </a:solidFill>
              </a:rPr>
              <a:t>Pour gagner des sous pour se nourrir.</a:t>
            </a:r>
            <a:endParaRPr lang="fr-FR" dirty="0">
              <a:solidFill>
                <a:srgbClr val="00B050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755576" y="2572016"/>
            <a:ext cx="4104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00B050"/>
                </a:solidFill>
              </a:rPr>
              <a:t>En conséquence, seul 44% des enfants arrivent à poursuivre leur scolarisation.</a:t>
            </a:r>
            <a:endParaRPr lang="fr-FR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1"/>
      <p:bldP spid="1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FF0000"/>
                </a:solidFill>
              </a:rPr>
              <a:t/>
            </a:r>
            <a:br>
              <a:rPr lang="fr-FR" dirty="0" smtClean="0">
                <a:solidFill>
                  <a:srgbClr val="FF0000"/>
                </a:solidFill>
              </a:rPr>
            </a:br>
            <a:r>
              <a:rPr lang="fr-FR" dirty="0" smtClean="0">
                <a:solidFill>
                  <a:srgbClr val="FF0000"/>
                </a:solidFill>
              </a:rPr>
              <a:t/>
            </a:r>
            <a:br>
              <a:rPr lang="fr-FR" dirty="0" smtClean="0">
                <a:solidFill>
                  <a:srgbClr val="FF0000"/>
                </a:solidFill>
              </a:rPr>
            </a:br>
            <a:r>
              <a:rPr lang="fr-FR" dirty="0" smtClean="0">
                <a:solidFill>
                  <a:srgbClr val="FF0000"/>
                </a:solidFill>
              </a:rPr>
              <a:t>GEOGRAPHIE :</a:t>
            </a:r>
            <a:br>
              <a:rPr lang="fr-FR" dirty="0" smtClean="0">
                <a:solidFill>
                  <a:srgbClr val="FF0000"/>
                </a:solidFill>
              </a:rPr>
            </a:br>
            <a:r>
              <a:rPr lang="fr-FR" dirty="0" smtClean="0">
                <a:solidFill>
                  <a:srgbClr val="FF0000"/>
                </a:solidFill>
              </a:rPr>
              <a:t/>
            </a:r>
            <a:br>
              <a:rPr lang="fr-FR" dirty="0" smtClean="0">
                <a:solidFill>
                  <a:srgbClr val="FF0000"/>
                </a:solidFill>
              </a:rPr>
            </a:br>
            <a:r>
              <a:rPr lang="fr-FR" dirty="0" smtClean="0">
                <a:solidFill>
                  <a:srgbClr val="FF0000"/>
                </a:solidFill>
              </a:rPr>
              <a:t>Des inégalités devant l’alphabétisation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55576" y="188640"/>
            <a:ext cx="7848872" cy="37444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3314" name="Picture 2" descr="http://sosenfants.info/photos/rwanda/rw-alphabetisa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37425" y="4077072"/>
            <a:ext cx="2214695" cy="1942604"/>
          </a:xfrm>
          <a:prstGeom prst="rect">
            <a:avLst/>
          </a:prstGeom>
          <a:noFill/>
        </p:spPr>
      </p:pic>
      <p:pic>
        <p:nvPicPr>
          <p:cNvPr id="13318" name="Picture 6" descr="http://img.1001stages.com/img/img_rubriques/hd/8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4077072"/>
            <a:ext cx="2592288" cy="1944216"/>
          </a:xfrm>
          <a:prstGeom prst="rect">
            <a:avLst/>
          </a:prstGeom>
          <a:noFill/>
        </p:spPr>
      </p:pic>
      <p:pic>
        <p:nvPicPr>
          <p:cNvPr id="13319" name="Picture 7" descr="C:\Users\Guillaume\Desktop\Classe collège Mali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4077072"/>
            <a:ext cx="2880320" cy="1958908"/>
          </a:xfrm>
          <a:prstGeom prst="rect">
            <a:avLst/>
          </a:prstGeom>
          <a:noFill/>
        </p:spPr>
      </p:pic>
      <p:sp>
        <p:nvSpPr>
          <p:cNvPr id="9" name="ZoneTexte 8"/>
          <p:cNvSpPr txBox="1"/>
          <p:nvPr/>
        </p:nvSpPr>
        <p:spPr>
          <a:xfrm>
            <a:off x="683568" y="6093296"/>
            <a:ext cx="87849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/>
              <a:t>Qu’est-ce que l’alphabétisation ? Qu’est-ce que l’analphabétisme ?</a:t>
            </a:r>
            <a:endParaRPr lang="fr-FR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7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Guillaume\Desktop\Scolarisation Fran,c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5418" y="260648"/>
            <a:ext cx="8403046" cy="4032448"/>
          </a:xfrm>
          <a:prstGeom prst="rect">
            <a:avLst/>
          </a:prstGeom>
          <a:noFill/>
        </p:spPr>
      </p:pic>
      <p:sp>
        <p:nvSpPr>
          <p:cNvPr id="9" name="ZoneTexte 8"/>
          <p:cNvSpPr txBox="1"/>
          <p:nvPr/>
        </p:nvSpPr>
        <p:spPr>
          <a:xfrm>
            <a:off x="899592" y="1412776"/>
            <a:ext cx="4104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00B050"/>
                </a:solidFill>
              </a:rPr>
              <a:t>98% des élèves sont scolarisés au collège et au lycée.</a:t>
            </a:r>
            <a:endParaRPr lang="fr-FR" dirty="0">
              <a:solidFill>
                <a:srgbClr val="00B050"/>
              </a:solidFill>
            </a:endParaRPr>
          </a:p>
        </p:txBody>
      </p:sp>
      <p:sp>
        <p:nvSpPr>
          <p:cNvPr id="10" name="Ellipse 9"/>
          <p:cNvSpPr/>
          <p:nvPr/>
        </p:nvSpPr>
        <p:spPr>
          <a:xfrm>
            <a:off x="8028384" y="1628800"/>
            <a:ext cx="432048" cy="288032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>
            <a:off x="899592" y="3286725"/>
            <a:ext cx="41044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srgbClr val="00B050"/>
                </a:solidFill>
              </a:rPr>
              <a:t>Forte augmentation entre 1980 (25,9%) et 1995 (62,7%) puis stagnation jusqu’en 2008. </a:t>
            </a:r>
            <a:endParaRPr lang="fr-FR" sz="20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51520" y="4581128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u="sng" dirty="0" smtClean="0">
                <a:latin typeface="Times New Roman" pitchFamily="18" charset="0"/>
                <a:cs typeface="Times New Roman" pitchFamily="18" charset="0"/>
              </a:rPr>
              <a:t>Définitions :</a:t>
            </a:r>
            <a:endParaRPr lang="fr-FR" sz="24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251520" y="5027692"/>
            <a:ext cx="86764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5DBA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a) Une personne </a:t>
            </a:r>
            <a:r>
              <a:rPr lang="fr-FR" sz="2400" b="1" dirty="0" smtClean="0">
                <a:solidFill>
                  <a:srgbClr val="FF5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analphabète</a:t>
            </a:r>
            <a:r>
              <a:rPr lang="fr-FR" sz="2400" b="1" dirty="0" smtClean="0">
                <a:solidFill>
                  <a:srgbClr val="5DBA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est une personne qui ne sait ni lire ni écrire.</a:t>
            </a:r>
          </a:p>
          <a:p>
            <a:r>
              <a:rPr lang="fr-FR" sz="2400" b="1" dirty="0" smtClean="0">
                <a:solidFill>
                  <a:srgbClr val="5DBA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fr-FR" sz="2400" b="1" dirty="0" smtClean="0">
                <a:solidFill>
                  <a:srgbClr val="FF5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L’alphabétisation</a:t>
            </a:r>
            <a:r>
              <a:rPr lang="fr-FR" sz="2400" b="1" dirty="0" smtClean="0">
                <a:solidFill>
                  <a:srgbClr val="5DBA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correspond au processus d’apprentissage de la lecture et de l’écriture.</a:t>
            </a:r>
            <a:endParaRPr lang="fr-FR" sz="2400" b="1" dirty="0">
              <a:solidFill>
                <a:srgbClr val="5DBA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432048" y="159023"/>
            <a:ext cx="817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u="sng" dirty="0" smtClean="0">
                <a:latin typeface="Times New Roman" pitchFamily="18" charset="0"/>
                <a:cs typeface="Times New Roman" pitchFamily="18" charset="0"/>
              </a:rPr>
              <a:t>INTRODUCTION : </a:t>
            </a:r>
            <a:endParaRPr lang="fr-FR" sz="2400" b="1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9" name="Picture 3" descr="C:\Users\Guillaume\Desktop\Bolivi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692696"/>
            <a:ext cx="4185959" cy="3600400"/>
          </a:xfrm>
          <a:prstGeom prst="rect">
            <a:avLst/>
          </a:prstGeom>
          <a:noFill/>
        </p:spPr>
      </p:pic>
      <p:pic>
        <p:nvPicPr>
          <p:cNvPr id="14340" name="Picture 4" descr="C:\Users\Guillaume\Desktop\Alphabétisatio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692696"/>
            <a:ext cx="4032448" cy="3620684"/>
          </a:xfrm>
          <a:prstGeom prst="rect">
            <a:avLst/>
          </a:prstGeom>
          <a:noFill/>
        </p:spPr>
      </p:pic>
      <p:sp>
        <p:nvSpPr>
          <p:cNvPr id="10" name="ZoneTexte 9"/>
          <p:cNvSpPr txBox="1"/>
          <p:nvPr/>
        </p:nvSpPr>
        <p:spPr>
          <a:xfrm>
            <a:off x="5580112" y="4273351"/>
            <a:ext cx="38884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i="1" dirty="0" smtClean="0"/>
              <a:t>Des collégiens aux Etats-Unis</a:t>
            </a:r>
            <a:endParaRPr lang="fr-FR" sz="1400" i="1" dirty="0"/>
          </a:p>
        </p:txBody>
      </p:sp>
      <p:sp>
        <p:nvSpPr>
          <p:cNvPr id="11" name="ZoneTexte 10"/>
          <p:cNvSpPr txBox="1"/>
          <p:nvPr/>
        </p:nvSpPr>
        <p:spPr>
          <a:xfrm>
            <a:off x="1043608" y="4273351"/>
            <a:ext cx="38884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i="1" dirty="0" smtClean="0"/>
              <a:t>Une école pour adultes en Bolivie</a:t>
            </a:r>
            <a:endParaRPr lang="fr-FR" sz="1400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3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500"/>
                            </p:stCondLst>
                            <p:childTnLst>
                              <p:par>
                                <p:cTn id="17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95536" y="188640"/>
            <a:ext cx="8352928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u="sng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Problématique : </a:t>
            </a:r>
          </a:p>
          <a:p>
            <a:pPr algn="ctr"/>
            <a:endParaRPr lang="fr-FR" sz="400" b="1" u="sng" dirty="0" smtClean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fr-FR" sz="24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Quel lien y a-t-il entre éducation </a:t>
            </a:r>
          </a:p>
          <a:p>
            <a:pPr algn="ctr"/>
            <a:r>
              <a:rPr lang="fr-FR" sz="24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 niveau de développement des pays ?</a:t>
            </a:r>
            <a:endParaRPr lang="fr-FR" sz="2400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362" name="Picture 2" descr="C:\Users\Guillaume\Desktop\Alphabétisation et développemen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556792"/>
            <a:ext cx="5467543" cy="4822346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1763688" y="1556792"/>
            <a:ext cx="5472608" cy="4824536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3131840" y="6381328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u="sng" dirty="0" smtClean="0"/>
              <a:t>Remplir la fiche ci-dessus</a:t>
            </a:r>
            <a:endParaRPr lang="fr-FR" i="1" u="sng" dirty="0"/>
          </a:p>
        </p:txBody>
      </p:sp>
      <p:sp>
        <p:nvSpPr>
          <p:cNvPr id="9" name="Ellipse 8"/>
          <p:cNvSpPr/>
          <p:nvPr/>
        </p:nvSpPr>
        <p:spPr>
          <a:xfrm>
            <a:off x="4788024" y="2708920"/>
            <a:ext cx="288032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/>
          <p:cNvSpPr/>
          <p:nvPr/>
        </p:nvSpPr>
        <p:spPr>
          <a:xfrm>
            <a:off x="7380312" y="2060848"/>
            <a:ext cx="288032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>
            <a:off x="7668344" y="1988840"/>
            <a:ext cx="1403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Afghanistan</a:t>
            </a:r>
            <a:endParaRPr lang="fr-FR" dirty="0"/>
          </a:p>
        </p:txBody>
      </p:sp>
      <p:sp>
        <p:nvSpPr>
          <p:cNvPr id="12" name="Ellipse 11"/>
          <p:cNvSpPr/>
          <p:nvPr/>
        </p:nvSpPr>
        <p:spPr>
          <a:xfrm>
            <a:off x="4283968" y="2276872"/>
            <a:ext cx="288032" cy="288032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/>
          <p:cNvSpPr/>
          <p:nvPr/>
        </p:nvSpPr>
        <p:spPr>
          <a:xfrm>
            <a:off x="7380312" y="2564904"/>
            <a:ext cx="288032" cy="288032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/>
          <p:cNvSpPr txBox="1"/>
          <p:nvPr/>
        </p:nvSpPr>
        <p:spPr>
          <a:xfrm>
            <a:off x="7668344" y="2555612"/>
            <a:ext cx="1403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Finlande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8" fill="hold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1" dur="5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3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9" grpId="0" animBg="1"/>
      <p:bldP spid="10" grpId="0" animBg="1"/>
      <p:bldP spid="11" grpId="0"/>
      <p:bldP spid="12" grpId="0" animBg="1"/>
      <p:bldP spid="13" grpId="0" animBg="1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395536" y="332656"/>
            <a:ext cx="8363272" cy="1219200"/>
          </a:xfrm>
        </p:spPr>
        <p:txBody>
          <a:bodyPr>
            <a:noAutofit/>
          </a:bodyPr>
          <a:lstStyle/>
          <a:p>
            <a:pPr algn="just"/>
            <a:r>
              <a:rPr lang="fr-FR" sz="2800" b="1" dirty="0" smtClean="0">
                <a:solidFill>
                  <a:srgbClr val="FF5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I- </a:t>
            </a:r>
            <a:r>
              <a:rPr lang="fr-FR" sz="2800" b="1" u="sng" dirty="0" smtClean="0">
                <a:solidFill>
                  <a:srgbClr val="FF5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Comparaison de l’alphabétisation et de scolarisation entre un pays pauvre (l’Afghanistan) et un pays riche (la Finlande) :</a:t>
            </a:r>
            <a:endParaRPr lang="fr-FR" sz="2800" b="1" u="sng" dirty="0">
              <a:solidFill>
                <a:srgbClr val="FF5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835696" y="1772816"/>
            <a:ext cx="87849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FF5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1) </a:t>
            </a:r>
            <a:r>
              <a:rPr lang="fr-FR" sz="2800" b="1" u="sng" dirty="0" smtClean="0">
                <a:solidFill>
                  <a:srgbClr val="FF5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Des conditions de travail inégales :</a:t>
            </a:r>
            <a:endParaRPr lang="fr-FR" sz="2800" b="1" u="sng" dirty="0">
              <a:solidFill>
                <a:srgbClr val="FF5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14" name="Picture 2" descr="C:\Users\Guillaume\Desktop\Tableau analys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636912"/>
            <a:ext cx="7416824" cy="38147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Guillaume\Desktop\Salle de classe en Afghanista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99" y="404664"/>
            <a:ext cx="9090001" cy="60626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Guillaume\Desktop\Salle de classe en Finland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6632"/>
            <a:ext cx="9144000" cy="64991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necteur droit 8"/>
          <p:cNvCxnSpPr/>
          <p:nvPr/>
        </p:nvCxnSpPr>
        <p:spPr>
          <a:xfrm>
            <a:off x="5652120" y="5373216"/>
            <a:ext cx="1440160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/>
        </p:nvCxnSpPr>
        <p:spPr>
          <a:xfrm>
            <a:off x="4644008" y="4077072"/>
            <a:ext cx="0" cy="2780928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3" descr="C:\Users\Guillaume\Desktop\Salle de classe en Afghanista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3933055"/>
            <a:ext cx="4536504" cy="2929593"/>
          </a:xfrm>
          <a:prstGeom prst="rect">
            <a:avLst/>
          </a:prstGeom>
          <a:noFill/>
        </p:spPr>
      </p:pic>
      <p:pic>
        <p:nvPicPr>
          <p:cNvPr id="17" name="Picture 2" descr="C:\Users\Guillaume\Desktop\Salle de classe en Finland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4077072"/>
            <a:ext cx="4427984" cy="2780928"/>
          </a:xfrm>
          <a:prstGeom prst="rect">
            <a:avLst/>
          </a:prstGeom>
          <a:noFill/>
        </p:spPr>
      </p:pic>
      <p:pic>
        <p:nvPicPr>
          <p:cNvPr id="18" name="Picture 2" descr="C:\Users\Guillaume\Desktop\Tableau analys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40770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necteur droit 8"/>
          <p:cNvCxnSpPr/>
          <p:nvPr/>
        </p:nvCxnSpPr>
        <p:spPr>
          <a:xfrm>
            <a:off x="5652120" y="5373216"/>
            <a:ext cx="1440160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/>
        </p:nvCxnSpPr>
        <p:spPr>
          <a:xfrm>
            <a:off x="4644008" y="3816424"/>
            <a:ext cx="0" cy="3041576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3" descr="C:\Users\Guillaume\Desktop\Salle de classe en Afghanista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3789040"/>
            <a:ext cx="4601447" cy="3068960"/>
          </a:xfrm>
          <a:prstGeom prst="rect">
            <a:avLst/>
          </a:prstGeom>
          <a:noFill/>
        </p:spPr>
      </p:pic>
      <p:pic>
        <p:nvPicPr>
          <p:cNvPr id="17" name="Picture 2" descr="C:\Users\Guillaume\Desktop\Salle de classe en Finland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3789040"/>
            <a:ext cx="4427984" cy="3096014"/>
          </a:xfrm>
          <a:prstGeom prst="rect">
            <a:avLst/>
          </a:prstGeom>
          <a:noFill/>
        </p:spPr>
      </p:pic>
      <p:pic>
        <p:nvPicPr>
          <p:cNvPr id="4099" name="Picture 3" descr="C:\Users\Guillaume\Desktop\Tableau analyse corrigé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496" y="-27384"/>
            <a:ext cx="9083187" cy="38180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ier">
  <a:themeElements>
    <a:clrScheme name="Papi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i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i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1393</TotalTime>
  <Words>440</Words>
  <Application>Microsoft Office PowerPoint</Application>
  <PresentationFormat>Affichage à l'écran (4:3)</PresentationFormat>
  <Paragraphs>50</Paragraphs>
  <Slides>20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5" baseType="lpstr">
      <vt:lpstr>Calibri</vt:lpstr>
      <vt:lpstr>Constantia</vt:lpstr>
      <vt:lpstr>Times New Roman</vt:lpstr>
      <vt:lpstr>Wingdings 2</vt:lpstr>
      <vt:lpstr>Papier</vt:lpstr>
      <vt:lpstr>Présentation PowerPoint</vt:lpstr>
      <vt:lpstr>  GEOGRAPHIE :  Des inégalités devant l’alphabétisation</vt:lpstr>
      <vt:lpstr>Présentation PowerPoint</vt:lpstr>
      <vt:lpstr>Présentation PowerPoint</vt:lpstr>
      <vt:lpstr>I- Comparaison de l’alphabétisation et de scolarisation entre un pays pauvre (l’Afghanistan) et un pays riche (la Finlande) :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II- Bilan et exercices d’entraînement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GEOGRAPHIE :  Des inégalités devant l’alphabétisation</dc:title>
  <dc:creator>Guillaume</dc:creator>
  <cp:lastModifiedBy>GUILLAUME CONTIVAL</cp:lastModifiedBy>
  <cp:revision>179</cp:revision>
  <dcterms:created xsi:type="dcterms:W3CDTF">2012-05-24T17:13:48Z</dcterms:created>
  <dcterms:modified xsi:type="dcterms:W3CDTF">2016-07-09T09:58:29Z</dcterms:modified>
</cp:coreProperties>
</file>