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82" r:id="rId17"/>
    <p:sldId id="258" r:id="rId18"/>
    <p:sldId id="279" r:id="rId19"/>
    <p:sldId id="280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D901521-A094-4673-9659-0348060D0B86}" type="datetimeFigureOut">
              <a:rPr lang="fr-FR" smtClean="0"/>
              <a:pPr/>
              <a:t>09/07/2016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AE2BAFC-CBF9-4927-BDA1-252CAF64868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8701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PRESENTATION GENERALE DES REGLES DE FONCTIONNEMENT</a:t>
            </a:r>
            <a:endParaRPr lang="fr-F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026" name="Picture 2" descr="C:\Users\Guillaume\Documents\Guillaume\Collège\Louis Pasteur Plaisance du Gers\1er cours tous niveaux\Images\Règl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74" y="764704"/>
            <a:ext cx="894592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Freeform 3"/>
          <p:cNvSpPr>
            <a:spLocks/>
          </p:cNvSpPr>
          <p:nvPr/>
        </p:nvSpPr>
        <p:spPr bwMode="auto">
          <a:xfrm>
            <a:off x="4541838" y="1916113"/>
            <a:ext cx="4567237" cy="3662362"/>
          </a:xfrm>
          <a:custGeom>
            <a:avLst/>
            <a:gdLst>
              <a:gd name="T0" fmla="*/ 2877 w 2877"/>
              <a:gd name="T1" fmla="*/ 2268 h 2307"/>
              <a:gd name="T2" fmla="*/ 29 w 2877"/>
              <a:gd name="T3" fmla="*/ 2307 h 2307"/>
              <a:gd name="T4" fmla="*/ 9 w 2877"/>
              <a:gd name="T5" fmla="*/ 1740 h 2307"/>
              <a:gd name="T6" fmla="*/ 0 w 2877"/>
              <a:gd name="T7" fmla="*/ 1308 h 2307"/>
              <a:gd name="T8" fmla="*/ 1425 w 2877"/>
              <a:gd name="T9" fmla="*/ 1271 h 2307"/>
              <a:gd name="T10" fmla="*/ 1373 w 2877"/>
              <a:gd name="T11" fmla="*/ 12 h 2307"/>
              <a:gd name="T12" fmla="*/ 2242 w 2877"/>
              <a:gd name="T13" fmla="*/ 0 h 2307"/>
              <a:gd name="T14" fmla="*/ 2831 w 2877"/>
              <a:gd name="T15" fmla="*/ 1089 h 2307"/>
              <a:gd name="T16" fmla="*/ 2877 w 2877"/>
              <a:gd name="T17" fmla="*/ 2268 h 23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7"/>
              <a:gd name="T28" fmla="*/ 0 h 2307"/>
              <a:gd name="T29" fmla="*/ 2877 w 2877"/>
              <a:gd name="T30" fmla="*/ 2307 h 230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7" h="2307">
                <a:moveTo>
                  <a:pt x="2877" y="2268"/>
                </a:moveTo>
                <a:lnTo>
                  <a:pt x="29" y="2307"/>
                </a:lnTo>
                <a:lnTo>
                  <a:pt x="9" y="1740"/>
                </a:lnTo>
                <a:lnTo>
                  <a:pt x="0" y="1308"/>
                </a:lnTo>
                <a:lnTo>
                  <a:pt x="1425" y="1271"/>
                </a:lnTo>
                <a:lnTo>
                  <a:pt x="1373" y="12"/>
                </a:lnTo>
                <a:lnTo>
                  <a:pt x="2242" y="0"/>
                </a:lnTo>
                <a:lnTo>
                  <a:pt x="2831" y="1089"/>
                </a:lnTo>
                <a:lnTo>
                  <a:pt x="2877" y="2268"/>
                </a:lnTo>
                <a:close/>
              </a:path>
            </a:pathLst>
          </a:custGeom>
          <a:noFill/>
          <a:ln w="508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284663" y="2060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076825" y="4797425"/>
            <a:ext cx="360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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948488" y="4437063"/>
            <a:ext cx="504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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8027988" y="5013325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5292725" y="4221163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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8316913" y="350043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FFCC"/>
                </a:solidFill>
                <a:sym typeface="Wingdings 2" pitchFamily="18" charset="2"/>
              </a:rPr>
              <a:t>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804025" y="350043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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867400" y="515778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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877050" y="2349500"/>
            <a:ext cx="503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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6372225" y="6165850"/>
            <a:ext cx="21590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FF3300"/>
                </a:solidFill>
                <a:latin typeface="Arial Black" pitchFamily="34" charset="0"/>
              </a:rPr>
              <a:t>L’Enfer</a:t>
            </a:r>
          </a:p>
        </p:txBody>
      </p:sp>
      <p:pic>
        <p:nvPicPr>
          <p:cNvPr id="19474" name="Picture 18" descr="conques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52736"/>
            <a:ext cx="2973412" cy="453685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323528" y="5661248"/>
            <a:ext cx="2907995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Le mauvais roi nu est dévoré par un démon</a:t>
            </a:r>
          </a:p>
        </p:txBody>
      </p:sp>
      <p:pic>
        <p:nvPicPr>
          <p:cNvPr id="19476" name="Picture 20" descr="conques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692697"/>
            <a:ext cx="3190622" cy="4608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323528" y="113829"/>
            <a:ext cx="3096344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dirty="0"/>
              <a:t>Un soldat en côte de maille </a:t>
            </a:r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3131840" y="4212297"/>
            <a:ext cx="400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ym typeface="Wingdings 2" pitchFamily="18" charset="2"/>
              </a:rPr>
              <a:t></a:t>
            </a: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2627784" y="4653136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ym typeface="Wingdings 2" pitchFamily="18" charset="2"/>
              </a:rPr>
              <a:t></a:t>
            </a:r>
          </a:p>
        </p:txBody>
      </p:sp>
      <p:sp>
        <p:nvSpPr>
          <p:cNvPr id="10260" name="Rectangle 24"/>
          <p:cNvSpPr>
            <a:spLocks noChangeArrowheads="1"/>
          </p:cNvSpPr>
          <p:nvPr/>
        </p:nvSpPr>
        <p:spPr bwMode="auto">
          <a:xfrm>
            <a:off x="3919538" y="5195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>
              <a:sym typeface="Wingdings 2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5" grpId="0" animBg="1"/>
      <p:bldP spid="19475" grpId="1" animBg="1"/>
      <p:bldP spid="19477" grpId="0" animBg="1"/>
      <p:bldP spid="1947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Freeform 3"/>
          <p:cNvSpPr>
            <a:spLocks/>
          </p:cNvSpPr>
          <p:nvPr/>
        </p:nvSpPr>
        <p:spPr bwMode="auto">
          <a:xfrm>
            <a:off x="4541838" y="1916113"/>
            <a:ext cx="4567237" cy="3662362"/>
          </a:xfrm>
          <a:custGeom>
            <a:avLst/>
            <a:gdLst>
              <a:gd name="T0" fmla="*/ 2877 w 2877"/>
              <a:gd name="T1" fmla="*/ 2268 h 2307"/>
              <a:gd name="T2" fmla="*/ 29 w 2877"/>
              <a:gd name="T3" fmla="*/ 2307 h 2307"/>
              <a:gd name="T4" fmla="*/ 9 w 2877"/>
              <a:gd name="T5" fmla="*/ 1740 h 2307"/>
              <a:gd name="T6" fmla="*/ 0 w 2877"/>
              <a:gd name="T7" fmla="*/ 1308 h 2307"/>
              <a:gd name="T8" fmla="*/ 1425 w 2877"/>
              <a:gd name="T9" fmla="*/ 1271 h 2307"/>
              <a:gd name="T10" fmla="*/ 1373 w 2877"/>
              <a:gd name="T11" fmla="*/ 12 h 2307"/>
              <a:gd name="T12" fmla="*/ 2242 w 2877"/>
              <a:gd name="T13" fmla="*/ 0 h 2307"/>
              <a:gd name="T14" fmla="*/ 2831 w 2877"/>
              <a:gd name="T15" fmla="*/ 1089 h 2307"/>
              <a:gd name="T16" fmla="*/ 2877 w 2877"/>
              <a:gd name="T17" fmla="*/ 2268 h 23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7"/>
              <a:gd name="T28" fmla="*/ 0 h 2307"/>
              <a:gd name="T29" fmla="*/ 2877 w 2877"/>
              <a:gd name="T30" fmla="*/ 2307 h 230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7" h="2307">
                <a:moveTo>
                  <a:pt x="2877" y="2268"/>
                </a:moveTo>
                <a:lnTo>
                  <a:pt x="29" y="2307"/>
                </a:lnTo>
                <a:lnTo>
                  <a:pt x="9" y="1740"/>
                </a:lnTo>
                <a:lnTo>
                  <a:pt x="0" y="1308"/>
                </a:lnTo>
                <a:lnTo>
                  <a:pt x="1425" y="1271"/>
                </a:lnTo>
                <a:lnTo>
                  <a:pt x="1373" y="12"/>
                </a:lnTo>
                <a:lnTo>
                  <a:pt x="2242" y="0"/>
                </a:lnTo>
                <a:lnTo>
                  <a:pt x="2831" y="1089"/>
                </a:lnTo>
                <a:lnTo>
                  <a:pt x="2877" y="2268"/>
                </a:lnTo>
                <a:close/>
              </a:path>
            </a:pathLst>
          </a:custGeom>
          <a:noFill/>
          <a:ln w="508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284663" y="2060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76825" y="4797425"/>
            <a:ext cx="360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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948488" y="4437063"/>
            <a:ext cx="504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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8027988" y="5013325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292725" y="4221163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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8316913" y="350043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FFCC"/>
                </a:solidFill>
                <a:sym typeface="Wingdings 2" pitchFamily="18" charset="2"/>
              </a:rPr>
              <a:t>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04025" y="350043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</a:t>
            </a:r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6877050" y="2349500"/>
            <a:ext cx="503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</a:t>
            </a:r>
          </a:p>
        </p:txBody>
      </p:sp>
      <p:sp>
        <p:nvSpPr>
          <p:cNvPr id="11276" name="Text Box 13"/>
          <p:cNvSpPr txBox="1">
            <a:spLocks noChangeArrowheads="1"/>
          </p:cNvSpPr>
          <p:nvPr/>
        </p:nvSpPr>
        <p:spPr bwMode="auto">
          <a:xfrm>
            <a:off x="6372225" y="6165850"/>
            <a:ext cx="21590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FF3300"/>
                </a:solidFill>
                <a:latin typeface="Arial Black" pitchFamily="34" charset="0"/>
              </a:rPr>
              <a:t>L’Enfer</a:t>
            </a:r>
          </a:p>
        </p:txBody>
      </p:sp>
      <p:pic>
        <p:nvPicPr>
          <p:cNvPr id="21522" name="Picture 18" descr="conques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3888100" cy="358901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106040" y="4077072"/>
            <a:ext cx="4321944" cy="936104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Des moines dépravés sont dans un filet et leur abbé se prosterne devant un démon</a:t>
            </a:r>
          </a:p>
        </p:txBody>
      </p:sp>
      <p:sp>
        <p:nvSpPr>
          <p:cNvPr id="11279" name="Text Box 20"/>
          <p:cNvSpPr txBox="1">
            <a:spLocks noChangeArrowheads="1"/>
          </p:cNvSpPr>
          <p:nvPr/>
        </p:nvSpPr>
        <p:spPr bwMode="auto">
          <a:xfrm>
            <a:off x="4572000" y="3860800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131840" y="3413943"/>
            <a:ext cx="501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>
                <a:sym typeface="Wingdings 2" pitchFamily="18" charset="2"/>
              </a:rPr>
              <a:t>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3" grpId="0" animBg="1"/>
      <p:bldP spid="215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Freeform 3"/>
          <p:cNvSpPr>
            <a:spLocks/>
          </p:cNvSpPr>
          <p:nvPr/>
        </p:nvSpPr>
        <p:spPr bwMode="auto">
          <a:xfrm>
            <a:off x="-36513" y="1700213"/>
            <a:ext cx="4608513" cy="3816350"/>
          </a:xfrm>
          <a:custGeom>
            <a:avLst/>
            <a:gdLst>
              <a:gd name="T0" fmla="*/ 2903 w 2903"/>
              <a:gd name="T1" fmla="*/ 1905 h 2404"/>
              <a:gd name="T2" fmla="*/ 2903 w 2903"/>
              <a:gd name="T3" fmla="*/ 2404 h 2404"/>
              <a:gd name="T4" fmla="*/ 0 w 2903"/>
              <a:gd name="T5" fmla="*/ 2404 h 2404"/>
              <a:gd name="T6" fmla="*/ 45 w 2903"/>
              <a:gd name="T7" fmla="*/ 1180 h 2404"/>
              <a:gd name="T8" fmla="*/ 862 w 2903"/>
              <a:gd name="T9" fmla="*/ 0 h 2404"/>
              <a:gd name="T10" fmla="*/ 2404 w 2903"/>
              <a:gd name="T11" fmla="*/ 0 h 2404"/>
              <a:gd name="T12" fmla="*/ 2449 w 2903"/>
              <a:gd name="T13" fmla="*/ 1361 h 2404"/>
              <a:gd name="T14" fmla="*/ 2858 w 2903"/>
              <a:gd name="T15" fmla="*/ 1361 h 2404"/>
              <a:gd name="T16" fmla="*/ 2903 w 2903"/>
              <a:gd name="T17" fmla="*/ 1996 h 2404"/>
              <a:gd name="T18" fmla="*/ 2903 w 2903"/>
              <a:gd name="T19" fmla="*/ 2132 h 2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3"/>
              <a:gd name="T31" fmla="*/ 0 h 2404"/>
              <a:gd name="T32" fmla="*/ 2903 w 2903"/>
              <a:gd name="T33" fmla="*/ 2404 h 2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3" h="2404">
                <a:moveTo>
                  <a:pt x="2903" y="1905"/>
                </a:moveTo>
                <a:lnTo>
                  <a:pt x="2903" y="2404"/>
                </a:lnTo>
                <a:lnTo>
                  <a:pt x="0" y="2404"/>
                </a:lnTo>
                <a:lnTo>
                  <a:pt x="45" y="1180"/>
                </a:lnTo>
                <a:lnTo>
                  <a:pt x="862" y="0"/>
                </a:lnTo>
                <a:lnTo>
                  <a:pt x="2404" y="0"/>
                </a:lnTo>
                <a:lnTo>
                  <a:pt x="2449" y="1361"/>
                </a:lnTo>
                <a:lnTo>
                  <a:pt x="2858" y="1361"/>
                </a:lnTo>
                <a:lnTo>
                  <a:pt x="2903" y="1996"/>
                </a:lnTo>
                <a:lnTo>
                  <a:pt x="2903" y="2132"/>
                </a:lnTo>
              </a:path>
            </a:pathLst>
          </a:custGeom>
          <a:noFill/>
          <a:ln w="57150" cmpd="sng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84213" y="6237288"/>
            <a:ext cx="2160587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0099FF"/>
                </a:solidFill>
                <a:latin typeface="Arial Black" pitchFamily="34" charset="0"/>
              </a:rPr>
              <a:t>Le  Paradis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084888" y="6237288"/>
            <a:ext cx="21590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FF3300"/>
                </a:solidFill>
                <a:latin typeface="Arial Black" pitchFamily="34" charset="0"/>
              </a:rPr>
              <a:t>L’Enfer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779838" y="5084763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" pitchFamily="2" charset="2"/>
              </a:rPr>
              <a:t>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692275" y="5013325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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971550" y="414972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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2484438" y="3068638"/>
            <a:ext cx="79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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403350" y="3500438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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908175" y="3500438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</a:t>
            </a:r>
          </a:p>
        </p:txBody>
      </p:sp>
      <p:pic>
        <p:nvPicPr>
          <p:cNvPr id="9234" name="Picture 18" descr="tympan conques détail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4405586" cy="3304778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5076056" y="4149080"/>
            <a:ext cx="3313112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/>
              <a:t>Un ange accueille les élus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4932040" y="3501008"/>
            <a:ext cx="576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ym typeface="Wingdings" pitchFamily="2" charset="2"/>
              </a:rPr>
              <a:t>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4" grpId="0"/>
      <p:bldP spid="9227" grpId="0"/>
      <p:bldP spid="9228" grpId="0"/>
      <p:bldP spid="9231" grpId="0"/>
      <p:bldP spid="9232" grpId="0"/>
      <p:bldP spid="9233" grpId="0"/>
      <p:bldP spid="92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Freeform 3"/>
          <p:cNvSpPr>
            <a:spLocks/>
          </p:cNvSpPr>
          <p:nvPr/>
        </p:nvSpPr>
        <p:spPr bwMode="auto">
          <a:xfrm>
            <a:off x="-36513" y="1700213"/>
            <a:ext cx="4608513" cy="3816350"/>
          </a:xfrm>
          <a:custGeom>
            <a:avLst/>
            <a:gdLst>
              <a:gd name="T0" fmla="*/ 2903 w 2903"/>
              <a:gd name="T1" fmla="*/ 1905 h 2404"/>
              <a:gd name="T2" fmla="*/ 2903 w 2903"/>
              <a:gd name="T3" fmla="*/ 2404 h 2404"/>
              <a:gd name="T4" fmla="*/ 0 w 2903"/>
              <a:gd name="T5" fmla="*/ 2404 h 2404"/>
              <a:gd name="T6" fmla="*/ 45 w 2903"/>
              <a:gd name="T7" fmla="*/ 1180 h 2404"/>
              <a:gd name="T8" fmla="*/ 862 w 2903"/>
              <a:gd name="T9" fmla="*/ 0 h 2404"/>
              <a:gd name="T10" fmla="*/ 2404 w 2903"/>
              <a:gd name="T11" fmla="*/ 0 h 2404"/>
              <a:gd name="T12" fmla="*/ 2449 w 2903"/>
              <a:gd name="T13" fmla="*/ 1361 h 2404"/>
              <a:gd name="T14" fmla="*/ 2858 w 2903"/>
              <a:gd name="T15" fmla="*/ 1361 h 2404"/>
              <a:gd name="T16" fmla="*/ 2903 w 2903"/>
              <a:gd name="T17" fmla="*/ 1996 h 2404"/>
              <a:gd name="T18" fmla="*/ 2903 w 2903"/>
              <a:gd name="T19" fmla="*/ 2132 h 2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3"/>
              <a:gd name="T31" fmla="*/ 0 h 2404"/>
              <a:gd name="T32" fmla="*/ 2903 w 2903"/>
              <a:gd name="T33" fmla="*/ 2404 h 2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3" h="2404">
                <a:moveTo>
                  <a:pt x="2903" y="1905"/>
                </a:moveTo>
                <a:lnTo>
                  <a:pt x="2903" y="2404"/>
                </a:lnTo>
                <a:lnTo>
                  <a:pt x="0" y="2404"/>
                </a:lnTo>
                <a:lnTo>
                  <a:pt x="45" y="1180"/>
                </a:lnTo>
                <a:lnTo>
                  <a:pt x="862" y="0"/>
                </a:lnTo>
                <a:lnTo>
                  <a:pt x="2404" y="0"/>
                </a:lnTo>
                <a:lnTo>
                  <a:pt x="2449" y="1361"/>
                </a:lnTo>
                <a:lnTo>
                  <a:pt x="2858" y="1361"/>
                </a:lnTo>
                <a:lnTo>
                  <a:pt x="2903" y="1996"/>
                </a:lnTo>
                <a:lnTo>
                  <a:pt x="2903" y="2132"/>
                </a:lnTo>
              </a:path>
            </a:pathLst>
          </a:custGeom>
          <a:noFill/>
          <a:ln w="57150" cmpd="sng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84213" y="6237288"/>
            <a:ext cx="2160587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0099FF"/>
                </a:solidFill>
                <a:latin typeface="Arial Black" pitchFamily="34" charset="0"/>
              </a:rPr>
              <a:t>Le  Paradis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084888" y="6237288"/>
            <a:ext cx="21590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FF3300"/>
                </a:solidFill>
                <a:latin typeface="Arial Black" pitchFamily="34" charset="0"/>
              </a:rPr>
              <a:t>L’Enfer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779838" y="5084763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" pitchFamily="2" charset="2"/>
              </a:rPr>
              <a:t>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692275" y="5013325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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971550" y="414972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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484438" y="3068638"/>
            <a:ext cx="79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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403350" y="3500438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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908175" y="3500438"/>
            <a:ext cx="576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ym typeface="Wingdings 2" pitchFamily="18" charset="2"/>
              </a:rPr>
              <a:t></a:t>
            </a:r>
          </a:p>
        </p:txBody>
      </p:sp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604" y="2420888"/>
            <a:ext cx="4896396" cy="2210285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4860032" y="4636939"/>
            <a:ext cx="4176663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dirty="0"/>
              <a:t>La Jérusalem </a:t>
            </a:r>
            <a:r>
              <a:rPr lang="fr-FR" dirty="0" smtClean="0"/>
              <a:t>céleste, la demeure de Dieu </a:t>
            </a:r>
            <a:r>
              <a:rPr lang="fr-FR" dirty="0"/>
              <a:t>: au centre, Abraham </a:t>
            </a:r>
          </a:p>
        </p:txBody>
      </p:sp>
      <p:pic>
        <p:nvPicPr>
          <p:cNvPr id="15376" name="Picture 16" descr="tympan conques détail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765175"/>
            <a:ext cx="4800351" cy="3599929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4788024" y="4521894"/>
            <a:ext cx="4147544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dirty="0"/>
              <a:t>Sainte </a:t>
            </a:r>
            <a:r>
              <a:rPr lang="fr-FR" dirty="0" smtClean="0"/>
              <a:t>Foi, une croyante martyrisée, </a:t>
            </a:r>
            <a:r>
              <a:rPr lang="fr-FR" dirty="0"/>
              <a:t>prosternée devant la main de Dieu</a:t>
            </a: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948488" y="2349500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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7962131" y="1196975"/>
            <a:ext cx="474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5" grpId="0" animBg="1"/>
      <p:bldP spid="15375" grpId="1" animBg="1"/>
      <p:bldP spid="15377" grpId="0" animBg="1"/>
      <p:bldP spid="1537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Freeform 3"/>
          <p:cNvSpPr>
            <a:spLocks/>
          </p:cNvSpPr>
          <p:nvPr/>
        </p:nvSpPr>
        <p:spPr bwMode="auto">
          <a:xfrm>
            <a:off x="-36513" y="1700213"/>
            <a:ext cx="4608513" cy="3816350"/>
          </a:xfrm>
          <a:custGeom>
            <a:avLst/>
            <a:gdLst>
              <a:gd name="T0" fmla="*/ 2903 w 2903"/>
              <a:gd name="T1" fmla="*/ 1905 h 2404"/>
              <a:gd name="T2" fmla="*/ 2903 w 2903"/>
              <a:gd name="T3" fmla="*/ 2404 h 2404"/>
              <a:gd name="T4" fmla="*/ 0 w 2903"/>
              <a:gd name="T5" fmla="*/ 2404 h 2404"/>
              <a:gd name="T6" fmla="*/ 45 w 2903"/>
              <a:gd name="T7" fmla="*/ 1180 h 2404"/>
              <a:gd name="T8" fmla="*/ 862 w 2903"/>
              <a:gd name="T9" fmla="*/ 0 h 2404"/>
              <a:gd name="T10" fmla="*/ 2404 w 2903"/>
              <a:gd name="T11" fmla="*/ 0 h 2404"/>
              <a:gd name="T12" fmla="*/ 2449 w 2903"/>
              <a:gd name="T13" fmla="*/ 1361 h 2404"/>
              <a:gd name="T14" fmla="*/ 2858 w 2903"/>
              <a:gd name="T15" fmla="*/ 1361 h 2404"/>
              <a:gd name="T16" fmla="*/ 2903 w 2903"/>
              <a:gd name="T17" fmla="*/ 1996 h 2404"/>
              <a:gd name="T18" fmla="*/ 2903 w 2903"/>
              <a:gd name="T19" fmla="*/ 2132 h 24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03"/>
              <a:gd name="T31" fmla="*/ 0 h 2404"/>
              <a:gd name="T32" fmla="*/ 2903 w 2903"/>
              <a:gd name="T33" fmla="*/ 2404 h 240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03" h="2404">
                <a:moveTo>
                  <a:pt x="2903" y="1905"/>
                </a:moveTo>
                <a:lnTo>
                  <a:pt x="2903" y="2404"/>
                </a:lnTo>
                <a:lnTo>
                  <a:pt x="0" y="2404"/>
                </a:lnTo>
                <a:lnTo>
                  <a:pt x="45" y="1180"/>
                </a:lnTo>
                <a:lnTo>
                  <a:pt x="862" y="0"/>
                </a:lnTo>
                <a:lnTo>
                  <a:pt x="2404" y="0"/>
                </a:lnTo>
                <a:lnTo>
                  <a:pt x="2449" y="1361"/>
                </a:lnTo>
                <a:lnTo>
                  <a:pt x="2858" y="1361"/>
                </a:lnTo>
                <a:lnTo>
                  <a:pt x="2903" y="1996"/>
                </a:lnTo>
                <a:lnTo>
                  <a:pt x="2903" y="2132"/>
                </a:lnTo>
              </a:path>
            </a:pathLst>
          </a:custGeom>
          <a:noFill/>
          <a:ln w="57150" cmpd="sng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4213" y="6237288"/>
            <a:ext cx="2160587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0099FF"/>
                </a:solidFill>
                <a:latin typeface="Arial Black" pitchFamily="34" charset="0"/>
              </a:rPr>
              <a:t>Le  Paradis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084888" y="6237288"/>
            <a:ext cx="21590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FF3300"/>
                </a:solidFill>
                <a:latin typeface="Arial Black" pitchFamily="34" charset="0"/>
              </a:rPr>
              <a:t>L’Enfer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779838" y="5084763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" pitchFamily="2" charset="2"/>
              </a:rPr>
              <a:t>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692275" y="5013325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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971550" y="414972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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484438" y="3068638"/>
            <a:ext cx="79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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1403350" y="3500438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>
                <a:sym typeface="Wingdings 2" pitchFamily="18" charset="2"/>
              </a:rPr>
              <a:t></a:t>
            </a:r>
          </a:p>
        </p:txBody>
      </p:sp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4431" y="1772817"/>
            <a:ext cx="2349978" cy="3472734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5724128" y="5025950"/>
            <a:ext cx="2664296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dirty="0"/>
              <a:t>La Vierge Marie  et                                                    Saint Pierre tenant les clefs du Paradis</a:t>
            </a:r>
          </a:p>
        </p:txBody>
      </p:sp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916832"/>
            <a:ext cx="1368152" cy="3205818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6228184" y="4866357"/>
            <a:ext cx="1655763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L’empereur Charlemagne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7740352" y="3933056"/>
            <a:ext cx="720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ym typeface="Wingdings 2" pitchFamily="18" charset="2"/>
              </a:rPr>
              <a:t>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6804248" y="4293096"/>
            <a:ext cx="93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ym typeface="Wingdings 2" pitchFamily="18" charset="2"/>
              </a:rPr>
              <a:t>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 animBg="1"/>
      <p:bldP spid="16399" grpId="1" animBg="1"/>
      <p:bldP spid="16401" grpId="0" animBg="1"/>
      <p:bldP spid="16401" grpId="1" animBg="1"/>
      <p:bldP spid="16404" grpId="0"/>
      <p:bldP spid="16404" grpId="1"/>
      <p:bldP spid="16405" grpId="0"/>
      <p:bldP spid="1640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on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75656" y="3140968"/>
            <a:ext cx="6984776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75656" y="3356992"/>
            <a:ext cx="6768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Arial" pitchFamily="34" charset="0"/>
                <a:cs typeface="Arial" pitchFamily="34" charset="0"/>
              </a:rPr>
              <a:t>QUEL CROYANCE DES CHRETIENS EST DONC ILLUSTREE PAR LE TYMPAN DE CONQUES ?</a:t>
            </a:r>
            <a:endParaRPr lang="fr-FR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uillaume\Desktop\Trace écrite tympan de conques 5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0040"/>
            <a:ext cx="9203720" cy="652534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1520" y="4462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TRACE ECRITE :</a:t>
            </a:r>
            <a:endParaRPr lang="fr-FR" b="1" dirty="0"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694437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L’EGLISE : deux orthographes, </a:t>
            </a:r>
          </a:p>
          <a:p>
            <a:r>
              <a:rPr lang="fr-FR" b="1" u="sng" dirty="0" smtClean="0">
                <a:latin typeface="Arial" pitchFamily="34" charset="0"/>
                <a:cs typeface="Arial" pitchFamily="34" charset="0"/>
              </a:rPr>
              <a:t>deux significations différentes !!!</a:t>
            </a:r>
            <a:endParaRPr lang="fr-FR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Guillaume\Desktop\Egl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161075" cy="3672408"/>
          </a:xfrm>
          <a:prstGeom prst="rect">
            <a:avLst/>
          </a:prstGeom>
          <a:noFill/>
        </p:spPr>
      </p:pic>
      <p:pic>
        <p:nvPicPr>
          <p:cNvPr id="15361" name="Picture 1" descr="C:\Users\Guillaume\Desktop\Eglise institu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20688"/>
            <a:ext cx="3517835" cy="5256584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51520" y="5549170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L’</a:t>
            </a:r>
            <a:r>
              <a:rPr lang="fr-FR" sz="2000" b="1" dirty="0" smtClean="0">
                <a:solidFill>
                  <a:srgbClr val="FF0000"/>
                </a:solidFill>
              </a:rPr>
              <a:t>é</a:t>
            </a:r>
            <a:r>
              <a:rPr lang="fr-FR" sz="2000" dirty="0" smtClean="0"/>
              <a:t>glise = le bâtiment religieux.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5580112" y="6197242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L’</a:t>
            </a:r>
            <a:r>
              <a:rPr lang="fr-FR" sz="2000" b="1" dirty="0">
                <a:solidFill>
                  <a:srgbClr val="FF0000"/>
                </a:solidFill>
              </a:rPr>
              <a:t>E</a:t>
            </a:r>
            <a:r>
              <a:rPr lang="fr-FR" sz="2000" dirty="0" smtClean="0"/>
              <a:t>glise = l’institution.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-36512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971600" y="4653136"/>
            <a:ext cx="648072" cy="7920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012160" y="5877272"/>
            <a:ext cx="216024" cy="28803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51520" y="87015"/>
            <a:ext cx="87153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4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II- La place de l’Eglise dans la société </a:t>
            </a:r>
            <a:r>
              <a:rPr lang="fr-FR" sz="12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(L’Eglise, sa puissance, ses fonctions) </a:t>
            </a:r>
            <a:r>
              <a:rPr lang="fr-FR" sz="24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51520" y="6228020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Distribution du cours</a:t>
            </a:r>
            <a:endParaRPr lang="fr-FR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116632"/>
            <a:ext cx="49648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fr-FR" sz="20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Organisation et richesse de l’Eglise :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C:\Users\Guillaume\Desktop\Organisation de l'Egl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974601"/>
            <a:ext cx="8604448" cy="533471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79512" y="620688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Arial" pitchFamily="34" charset="0"/>
                <a:cs typeface="Arial" pitchFamily="34" charset="0"/>
              </a:rPr>
              <a:t>Compléter le schéma à partir du doc 1 p. 70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uillaume\Documents\Guillaume\Collège\Louis Pasteur Plaisance du Gers\5e\La place de l'Eglise au Moyen-Age\Images\Sans tit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3501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76064" y="395953"/>
            <a:ext cx="831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PLACE DE L’EGLISE AU MOYEN-AGE</a:t>
            </a:r>
            <a:endParaRPr lang="fr-FR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188640"/>
            <a:ext cx="8496944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Users\Guillaume\Desktop\Egl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4161075" cy="3672408"/>
          </a:xfrm>
          <a:prstGeom prst="rect">
            <a:avLst/>
          </a:prstGeom>
          <a:noFill/>
        </p:spPr>
      </p:pic>
      <p:pic>
        <p:nvPicPr>
          <p:cNvPr id="1028" name="Picture 4" descr="http://www.kidadoweb.com/histoire-enfants/moyen-age-enfants/images-moyen-age/moyen-age-cler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340768"/>
            <a:ext cx="2089192" cy="2304256"/>
          </a:xfrm>
          <a:prstGeom prst="rect">
            <a:avLst/>
          </a:prstGeom>
          <a:noFill/>
        </p:spPr>
      </p:pic>
      <p:pic>
        <p:nvPicPr>
          <p:cNvPr id="1030" name="Picture 6" descr="http://witchbustersvanguard.files.wordpress.com/2012/04/heretiq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2464" y="1340768"/>
            <a:ext cx="2394032" cy="2304256"/>
          </a:xfrm>
          <a:prstGeom prst="rect">
            <a:avLst/>
          </a:prstGeom>
          <a:noFill/>
        </p:spPr>
      </p:pic>
      <p:pic>
        <p:nvPicPr>
          <p:cNvPr id="1032" name="Picture 8" descr="http://2.bp.blogspot.com/-HUDa9ij2P24/Tpc1GLpaIVI/AAAAAAAAAHY/xT73QnEQqu0/s1600/tribunal-de-linquisi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717032"/>
            <a:ext cx="4680520" cy="2991606"/>
          </a:xfrm>
          <a:prstGeom prst="rect">
            <a:avLst/>
          </a:prstGeom>
          <a:noFill/>
        </p:spPr>
      </p:pic>
      <p:pic>
        <p:nvPicPr>
          <p:cNvPr id="1034" name="Picture 10" descr="http://www.naturepixel.com/cloitre_abbaye_royaumont_pano_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085184"/>
            <a:ext cx="4176464" cy="163615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925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925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192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192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925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925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1925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925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925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925" decel="100000"/>
                                        <p:tgtEl>
                                          <p:spTgt spid="10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1925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925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925" decel="100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925" decel="100000"/>
                                        <p:tgtEl>
                                          <p:spTgt spid="10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1925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1925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925" decel="100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925" decel="100000"/>
                                        <p:tgtEl>
                                          <p:spTgt spid="10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1925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1925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148570"/>
            <a:ext cx="62295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rôle social et intellectuel du clergé séculier :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-108520" y="5714382"/>
            <a:ext cx="943304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 smtClean="0">
              <a:solidFill>
                <a:srgbClr val="0070C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L’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glise pratique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charité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fr-FR" sz="200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c’est-à-dire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l’assistance aux pauvres (donner à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boire, à manger, héberger) et</a:t>
            </a:r>
            <a:r>
              <a:rPr kumimoji="0" lang="fr-FR" sz="200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ux malades</a:t>
            </a:r>
            <a:r>
              <a:rPr lang="fr-FR" sz="2000" dirty="0" smtClean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(accueillis et soignés gratuitement).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552" y="620688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Doc 4 p. 65 et 4 p.71 : quel est le rôle social de l’Eglise ?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Guillaume\Desktop\Charit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4068"/>
            <a:ext cx="5436096" cy="4815212"/>
          </a:xfrm>
          <a:prstGeom prst="rect">
            <a:avLst/>
          </a:prstGeom>
          <a:noFill/>
        </p:spPr>
      </p:pic>
      <p:pic>
        <p:nvPicPr>
          <p:cNvPr id="3075" name="Picture 3" descr="C:\Users\Guillaume\Desktop\So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3376347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73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Guillaume\Desktop\Assistance malad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4142584" cy="504056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4644008" y="585810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Arial" pitchFamily="34" charset="0"/>
                <a:cs typeface="Arial" pitchFamily="34" charset="0"/>
              </a:rPr>
              <a:t>Des religieuses soignant un malade 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(miniature du XIVe siècle).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5536" y="220578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Autres illustrations de l’assistance aux pauvres et aux malades :</a:t>
            </a:r>
            <a:endParaRPr lang="fr-FR" sz="2000" b="1" u="sng" dirty="0"/>
          </a:p>
        </p:txBody>
      </p:sp>
      <p:pic>
        <p:nvPicPr>
          <p:cNvPr id="33795" name="Picture 3" descr="C:\Users\Guillaume\Desktop\Charité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03" y="764704"/>
            <a:ext cx="3994673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Doc 2 p. 71 : quel est le rôle intellectuel de l’Eglise ? 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C:\Users\Guillaume\Desktop\Cou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34035"/>
            <a:ext cx="5328592" cy="4739181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99792" y="5661248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=&gt; Un rôle d’instruction des fidèles.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Guillaume\Desktop\Enseignem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685262"/>
            <a:ext cx="7164288" cy="524452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32048" y="148570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Autre illustration de la mission d’instruction de l’Eglise :</a:t>
            </a:r>
            <a:endParaRPr lang="fr-FR" sz="2000" b="1" u="sng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36512" y="6021288"/>
            <a:ext cx="918051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L’Eglise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organise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l’instruction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des fidèles dans des universités ou des écoles de monastère.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5956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 clergé régulier : une vie à l’écart de la société dans une abbaye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 un monastère.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940658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Question 1 p. 67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+ remplir la photographie aérienne de l’abbaye.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C:\Users\Guillaume\Desktop\Journée mo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34910"/>
            <a:ext cx="5832648" cy="530645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156176" y="1657831"/>
            <a:ext cx="2664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Arial" pitchFamily="34" charset="0"/>
                <a:cs typeface="Arial" pitchFamily="34" charset="0"/>
              </a:rPr>
              <a:t>Question 1 p. 67 :</a:t>
            </a:r>
          </a:p>
          <a:p>
            <a:pPr algn="just"/>
            <a:r>
              <a:rPr lang="fr-FR" dirty="0" smtClean="0">
                <a:latin typeface="Arial" pitchFamily="34" charset="0"/>
                <a:cs typeface="Arial" pitchFamily="34" charset="0"/>
              </a:rPr>
              <a:t>Indiquez quelle règle monastique suivent les moines de l’abbaye de Fontenay et expliquez comment cette règle organise leurs activités quotidiennes. En 24h, combien de temps est consacré à la prière ? Au travail 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28184" y="530120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fr-FR" sz="1200" dirty="0" smtClean="0">
                <a:solidFill>
                  <a:schemeClr val="accent3"/>
                </a:solidFill>
              </a:rPr>
              <a:t>Ecriture de la réponse à la question au tableau.</a:t>
            </a:r>
          </a:p>
          <a:p>
            <a:pPr>
              <a:buFont typeface="Symbol" pitchFamily="18" charset="2"/>
              <a:buChar char="Þ"/>
            </a:pPr>
            <a:endParaRPr lang="fr-FR" sz="1200" dirty="0" smtClean="0">
              <a:solidFill>
                <a:schemeClr val="accent3"/>
              </a:solidFill>
            </a:endParaRPr>
          </a:p>
          <a:p>
            <a:pPr>
              <a:buFont typeface="Symbol" pitchFamily="18" charset="2"/>
              <a:buChar char="Þ"/>
            </a:pPr>
            <a:r>
              <a:rPr lang="fr-FR" sz="1200" dirty="0" smtClean="0">
                <a:solidFill>
                  <a:schemeClr val="accent3"/>
                </a:solidFill>
              </a:rPr>
              <a:t>Si temps, lire un extrait de la règle bénédictine.</a:t>
            </a:r>
            <a:endParaRPr lang="fr-FR" sz="12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1" presetClass="entr" presetSubtype="4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3" name="Picture 11" descr="C:\Users\Guillaume\Desktop\Réun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3372"/>
            <a:ext cx="4392488" cy="3263620"/>
          </a:xfrm>
          <a:prstGeom prst="rect">
            <a:avLst/>
          </a:prstGeom>
          <a:noFill/>
        </p:spPr>
      </p:pic>
      <p:pic>
        <p:nvPicPr>
          <p:cNvPr id="38924" name="Picture 12" descr="C:\Users\Guillaume\Desktop\Réfectoi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301" y="116632"/>
            <a:ext cx="4623195" cy="3024336"/>
          </a:xfrm>
          <a:prstGeom prst="rect">
            <a:avLst/>
          </a:prstGeom>
          <a:noFill/>
        </p:spPr>
      </p:pic>
      <p:pic>
        <p:nvPicPr>
          <p:cNvPr id="38925" name="Picture 13" descr="C:\Users\Guillaume\Desktop\Moine copi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962" y="3212976"/>
            <a:ext cx="2579478" cy="3429000"/>
          </a:xfrm>
          <a:prstGeom prst="rect">
            <a:avLst/>
          </a:prstGeom>
          <a:noFill/>
        </p:spPr>
      </p:pic>
      <p:pic>
        <p:nvPicPr>
          <p:cNvPr id="38926" name="Picture 14" descr="C:\Users\Guillaume\Desktop\Moine bucher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8173"/>
            <a:ext cx="838774" cy="3139827"/>
          </a:xfrm>
          <a:prstGeom prst="rect">
            <a:avLst/>
          </a:prstGeom>
          <a:noFill/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763688" y="4231541"/>
            <a:ext cx="8208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Quelques activités des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moines parmi d’autres…</a:t>
            </a:r>
            <a:endParaRPr kumimoji="0" lang="fr-FR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Guillaume\Desktop\Abbaye Fonten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280920" cy="6073750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 aérienne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Photographies au sol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Users\Guillaume\Desktop\Cloît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89505"/>
            <a:ext cx="8892480" cy="5878966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5576" y="5517232"/>
            <a:ext cx="144016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Le cloître 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Photographies au sol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Guillaume\Desktop\Cloîtr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40960" cy="5724485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528" y="5981218"/>
            <a:ext cx="352839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Couloirs autour du cloître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Photographies au sol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Guillaume\Desktop\Cloître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02" y="620688"/>
            <a:ext cx="8590062" cy="5837342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3528" y="5981218"/>
            <a:ext cx="136815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Le cloître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116632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fr-FR" sz="2400" b="1" dirty="0" smtClean="0">
                <a:latin typeface="Arial" pitchFamily="34" charset="0"/>
                <a:cs typeface="Arial" pitchFamily="34" charset="0"/>
              </a:rPr>
              <a:t>Un chef d’œuvre de l’art roman illustrant la principale croyance des chrétiens dès le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Moyen-Age</a:t>
            </a: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pic>
        <p:nvPicPr>
          <p:cNvPr id="7" name="Picture 3" descr="C:\Users\Guillaume\Desktop\Occident chréti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58" y="1268760"/>
            <a:ext cx="3422654" cy="2376264"/>
          </a:xfrm>
          <a:prstGeom prst="rect">
            <a:avLst/>
          </a:prstGeom>
          <a:noFill/>
        </p:spPr>
      </p:pic>
      <p:pic>
        <p:nvPicPr>
          <p:cNvPr id="8" name="Picture 5" descr="conqu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425612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basilique de conques port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77072"/>
            <a:ext cx="1940320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2" descr="conqu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33056"/>
            <a:ext cx="3744416" cy="25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>
            <a:stCxn id="31" idx="6"/>
          </p:cNvCxnSpPr>
          <p:nvPr/>
        </p:nvCxnSpPr>
        <p:spPr>
          <a:xfrm flipV="1">
            <a:off x="2555776" y="2564904"/>
            <a:ext cx="2520280" cy="21602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7092280" y="2564904"/>
            <a:ext cx="144016" cy="14401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4355976" y="5877272"/>
            <a:ext cx="2376264" cy="28803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0" y="6453336"/>
            <a:ext cx="5436096" cy="40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864096" y="6505599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itchFamily="34" charset="0"/>
                <a:cs typeface="Arial" pitchFamily="34" charset="0"/>
              </a:rPr>
              <a:t>Le tympan de Conques</a:t>
            </a: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2051720" y="2708920"/>
            <a:ext cx="504056" cy="14401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Photographies au sol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 descr="C:\Users\Guillaume\Desktop\Dortoi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89832" cy="5904656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6021288"/>
            <a:ext cx="144016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Le dortoir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Photographies au sol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C:\Users\Guillaume\Desktop\Eglise abbassia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3"/>
            <a:ext cx="8424936" cy="5872365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9552" y="6053226"/>
            <a:ext cx="122413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L’église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Photographies au sol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C:\Users\Guillaume\Desktop\Logement abbès commendatair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568952" cy="567125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5877273"/>
            <a:ext cx="338437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Le logement de/des abbés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Photographies au sol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C:\Users\Guillaume\Desktop\Pigonni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568952" cy="5772553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7544" y="5877273"/>
            <a:ext cx="187220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Le pigeonnier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16632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latin typeface="Arial" pitchFamily="34" charset="0"/>
                <a:cs typeface="Arial" pitchFamily="34" charset="0"/>
              </a:rPr>
              <a:t>Photographies au sol de l’abbaye :</a:t>
            </a:r>
            <a:endParaRPr kumimoji="0" lang="fr-FR" sz="3200" b="1" i="0" u="sng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C:\Users\Guillaume\Desktop\La porter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33400"/>
            <a:ext cx="8711034" cy="5863952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6021288"/>
            <a:ext cx="252028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La porterie/l’entrée</a:t>
            </a:r>
            <a:endParaRPr kumimoji="0" lang="fr-FR" sz="3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133469"/>
            <a:ext cx="878497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Je retiens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Les moines vivent en communauté, isolés du monde, dans des </a:t>
            </a: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abbayes</a:t>
            </a:r>
            <a:r>
              <a:rPr lang="fr-FR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ou des</a:t>
            </a: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monastères</a:t>
            </a:r>
            <a:r>
              <a:rPr lang="fr-FR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Ils respectent une règle monastique fixant leur manière de vivre. Ils vivent en</a:t>
            </a: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autarcie</a:t>
            </a:r>
            <a:r>
              <a:rPr lang="fr-FR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FR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fr-FR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con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619672" y="66110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Observer puis décrire le message religieux du tympan</a:t>
            </a:r>
            <a:endParaRPr lang="fr-FR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con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835150" y="404813"/>
            <a:ext cx="5329238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Christ en majesté : son bras gauche indique l’Enfer et la droite accueille les élus au Paradis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196975"/>
            <a:ext cx="3805238" cy="42481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521"/>
            <a:ext cx="2504033" cy="360062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932040" y="4797152"/>
            <a:ext cx="3024212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dirty="0"/>
              <a:t>Saint Marc, Paul, Mathieu, Luc : les </a:t>
            </a:r>
            <a:r>
              <a:rPr lang="fr-FR" dirty="0" smtClean="0"/>
              <a:t>quatre apôtres </a:t>
            </a:r>
            <a:r>
              <a:rPr lang="fr-FR" dirty="0"/>
              <a:t>Evangélistes.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3419475" y="3933825"/>
            <a:ext cx="2160588" cy="863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8200" name="Picture 8" descr="conques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9886" y="1124745"/>
            <a:ext cx="3686290" cy="237626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195513" y="116632"/>
            <a:ext cx="4392612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Saint Michel pèse les âmes mais le Diable triche en appuyant sur le plateau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Freeform 13"/>
          <p:cNvSpPr>
            <a:spLocks/>
          </p:cNvSpPr>
          <p:nvPr/>
        </p:nvSpPr>
        <p:spPr bwMode="auto">
          <a:xfrm>
            <a:off x="4541838" y="1916113"/>
            <a:ext cx="4567237" cy="3662362"/>
          </a:xfrm>
          <a:custGeom>
            <a:avLst/>
            <a:gdLst>
              <a:gd name="T0" fmla="*/ 2877 w 2877"/>
              <a:gd name="T1" fmla="*/ 2268 h 2307"/>
              <a:gd name="T2" fmla="*/ 29 w 2877"/>
              <a:gd name="T3" fmla="*/ 2307 h 2307"/>
              <a:gd name="T4" fmla="*/ 9 w 2877"/>
              <a:gd name="T5" fmla="*/ 1740 h 2307"/>
              <a:gd name="T6" fmla="*/ 0 w 2877"/>
              <a:gd name="T7" fmla="*/ 1308 h 2307"/>
              <a:gd name="T8" fmla="*/ 1425 w 2877"/>
              <a:gd name="T9" fmla="*/ 1271 h 2307"/>
              <a:gd name="T10" fmla="*/ 1373 w 2877"/>
              <a:gd name="T11" fmla="*/ 12 h 2307"/>
              <a:gd name="T12" fmla="*/ 2242 w 2877"/>
              <a:gd name="T13" fmla="*/ 0 h 2307"/>
              <a:gd name="T14" fmla="*/ 2831 w 2877"/>
              <a:gd name="T15" fmla="*/ 1089 h 2307"/>
              <a:gd name="T16" fmla="*/ 2877 w 2877"/>
              <a:gd name="T17" fmla="*/ 2268 h 23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7"/>
              <a:gd name="T28" fmla="*/ 0 h 2307"/>
              <a:gd name="T29" fmla="*/ 2877 w 2877"/>
              <a:gd name="T30" fmla="*/ 2307 h 230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7" h="2307">
                <a:moveTo>
                  <a:pt x="2877" y="2268"/>
                </a:moveTo>
                <a:lnTo>
                  <a:pt x="29" y="2307"/>
                </a:lnTo>
                <a:lnTo>
                  <a:pt x="9" y="1740"/>
                </a:lnTo>
                <a:lnTo>
                  <a:pt x="0" y="1308"/>
                </a:lnTo>
                <a:lnTo>
                  <a:pt x="1425" y="1271"/>
                </a:lnTo>
                <a:lnTo>
                  <a:pt x="1373" y="12"/>
                </a:lnTo>
                <a:lnTo>
                  <a:pt x="2242" y="0"/>
                </a:lnTo>
                <a:lnTo>
                  <a:pt x="2831" y="1089"/>
                </a:lnTo>
                <a:lnTo>
                  <a:pt x="2877" y="2268"/>
                </a:lnTo>
                <a:close/>
              </a:path>
            </a:pathLst>
          </a:custGeom>
          <a:noFill/>
          <a:ln w="508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196" name="Text Box 18"/>
          <p:cNvSpPr txBox="1">
            <a:spLocks noChangeArrowheads="1"/>
          </p:cNvSpPr>
          <p:nvPr/>
        </p:nvSpPr>
        <p:spPr bwMode="auto">
          <a:xfrm>
            <a:off x="4284663" y="2060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076825" y="4797425"/>
            <a:ext cx="360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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6948488" y="4437063"/>
            <a:ext cx="504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</a:t>
            </a:r>
          </a:p>
        </p:txBody>
      </p:sp>
      <p:sp>
        <p:nvSpPr>
          <p:cNvPr id="8199" name="Text Box 22"/>
          <p:cNvSpPr txBox="1">
            <a:spLocks noChangeArrowheads="1"/>
          </p:cNvSpPr>
          <p:nvPr/>
        </p:nvSpPr>
        <p:spPr bwMode="auto">
          <a:xfrm>
            <a:off x="8027988" y="5013325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5292725" y="4221163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</a:t>
            </a:r>
          </a:p>
        </p:txBody>
      </p:sp>
      <p:sp>
        <p:nvSpPr>
          <p:cNvPr id="6168" name="Rectangle 24"/>
          <p:cNvSpPr>
            <a:spLocks noChangeArrowheads="1"/>
          </p:cNvSpPr>
          <p:nvPr/>
        </p:nvSpPr>
        <p:spPr bwMode="auto">
          <a:xfrm>
            <a:off x="8316913" y="350043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FFCC"/>
                </a:solidFill>
                <a:sym typeface="Wingdings 2" pitchFamily="18" charset="2"/>
              </a:rPr>
              <a:t></a:t>
            </a:r>
          </a:p>
        </p:txBody>
      </p:sp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6804025" y="350043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</a:t>
            </a:r>
          </a:p>
        </p:txBody>
      </p:sp>
      <p:sp>
        <p:nvSpPr>
          <p:cNvPr id="6170" name="Rectangle 26"/>
          <p:cNvSpPr>
            <a:spLocks noChangeArrowheads="1"/>
          </p:cNvSpPr>
          <p:nvPr/>
        </p:nvSpPr>
        <p:spPr bwMode="auto">
          <a:xfrm>
            <a:off x="5867400" y="515778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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6877050" y="2349500"/>
            <a:ext cx="503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</a:t>
            </a:r>
          </a:p>
        </p:txBody>
      </p:sp>
      <p:pic>
        <p:nvPicPr>
          <p:cNvPr id="6185" name="Picture 41" descr="conques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45" y="1914996"/>
            <a:ext cx="3814762" cy="361791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72107" y="5442421"/>
            <a:ext cx="3671888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Les damnés sont avalés par le Léviathan </a:t>
            </a:r>
          </a:p>
        </p:txBody>
      </p:sp>
      <p:pic>
        <p:nvPicPr>
          <p:cNvPr id="6187" name="Picture 43" descr="conques60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168" y="1841971"/>
            <a:ext cx="4422912" cy="309919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6188" name="Text Box 44"/>
          <p:cNvSpPr txBox="1">
            <a:spLocks noChangeArrowheads="1"/>
          </p:cNvSpPr>
          <p:nvPr/>
        </p:nvSpPr>
        <p:spPr bwMode="auto">
          <a:xfrm>
            <a:off x="2986757" y="5370636"/>
            <a:ext cx="3673475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Satan préside l’Enfer, il écrase le paresseux</a:t>
            </a:r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6372225" y="6165850"/>
            <a:ext cx="21590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FF3300"/>
                </a:solidFill>
                <a:latin typeface="Arial Black" pitchFamily="34" charset="0"/>
              </a:rPr>
              <a:t>L’Enfer</a:t>
            </a:r>
          </a:p>
        </p:txBody>
      </p:sp>
      <p:sp>
        <p:nvSpPr>
          <p:cNvPr id="6190" name="Text Box 46"/>
          <p:cNvSpPr txBox="1">
            <a:spLocks noChangeArrowheads="1"/>
          </p:cNvSpPr>
          <p:nvPr/>
        </p:nvSpPr>
        <p:spPr bwMode="auto">
          <a:xfrm>
            <a:off x="467544" y="4988024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ym typeface="Wingdings 2" pitchFamily="18" charset="2"/>
              </a:rPr>
              <a:t></a:t>
            </a:r>
          </a:p>
        </p:txBody>
      </p:sp>
      <p:sp>
        <p:nvSpPr>
          <p:cNvPr id="6191" name="Text Box 47"/>
          <p:cNvSpPr txBox="1">
            <a:spLocks noChangeArrowheads="1"/>
          </p:cNvSpPr>
          <p:nvPr/>
        </p:nvSpPr>
        <p:spPr bwMode="auto">
          <a:xfrm>
            <a:off x="1191580" y="2035274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ym typeface="Wingdings 2" pitchFamily="18" charset="2"/>
              </a:rPr>
              <a:t>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3" dur="20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animBg="1"/>
      <p:bldP spid="6163" grpId="0"/>
      <p:bldP spid="6164" grpId="0"/>
      <p:bldP spid="6167" grpId="0"/>
      <p:bldP spid="6168" grpId="0"/>
      <p:bldP spid="6169" grpId="0"/>
      <p:bldP spid="6170" grpId="0"/>
      <p:bldP spid="6184" grpId="0"/>
      <p:bldP spid="6186" grpId="0" animBg="1"/>
      <p:bldP spid="6186" grpId="1" animBg="1"/>
      <p:bldP spid="6188" grpId="0" animBg="1"/>
      <p:bldP spid="6189" grpId="0" animBg="1"/>
      <p:bldP spid="6190" grpId="0"/>
      <p:bldP spid="619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n3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Freeform 3"/>
          <p:cNvSpPr>
            <a:spLocks/>
          </p:cNvSpPr>
          <p:nvPr/>
        </p:nvSpPr>
        <p:spPr bwMode="auto">
          <a:xfrm>
            <a:off x="4541838" y="1916113"/>
            <a:ext cx="4567237" cy="3662362"/>
          </a:xfrm>
          <a:custGeom>
            <a:avLst/>
            <a:gdLst>
              <a:gd name="T0" fmla="*/ 2877 w 2877"/>
              <a:gd name="T1" fmla="*/ 2268 h 2307"/>
              <a:gd name="T2" fmla="*/ 29 w 2877"/>
              <a:gd name="T3" fmla="*/ 2307 h 2307"/>
              <a:gd name="T4" fmla="*/ 9 w 2877"/>
              <a:gd name="T5" fmla="*/ 1740 h 2307"/>
              <a:gd name="T6" fmla="*/ 0 w 2877"/>
              <a:gd name="T7" fmla="*/ 1308 h 2307"/>
              <a:gd name="T8" fmla="*/ 1425 w 2877"/>
              <a:gd name="T9" fmla="*/ 1271 h 2307"/>
              <a:gd name="T10" fmla="*/ 1373 w 2877"/>
              <a:gd name="T11" fmla="*/ 12 h 2307"/>
              <a:gd name="T12" fmla="*/ 2242 w 2877"/>
              <a:gd name="T13" fmla="*/ 0 h 2307"/>
              <a:gd name="T14" fmla="*/ 2831 w 2877"/>
              <a:gd name="T15" fmla="*/ 1089 h 2307"/>
              <a:gd name="T16" fmla="*/ 2877 w 2877"/>
              <a:gd name="T17" fmla="*/ 2268 h 230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7"/>
              <a:gd name="T28" fmla="*/ 0 h 2307"/>
              <a:gd name="T29" fmla="*/ 2877 w 2877"/>
              <a:gd name="T30" fmla="*/ 2307 h 230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7" h="2307">
                <a:moveTo>
                  <a:pt x="2877" y="2268"/>
                </a:moveTo>
                <a:lnTo>
                  <a:pt x="29" y="2307"/>
                </a:lnTo>
                <a:lnTo>
                  <a:pt x="9" y="1740"/>
                </a:lnTo>
                <a:lnTo>
                  <a:pt x="0" y="1308"/>
                </a:lnTo>
                <a:lnTo>
                  <a:pt x="1425" y="1271"/>
                </a:lnTo>
                <a:lnTo>
                  <a:pt x="1373" y="12"/>
                </a:lnTo>
                <a:lnTo>
                  <a:pt x="2242" y="0"/>
                </a:lnTo>
                <a:lnTo>
                  <a:pt x="2831" y="1089"/>
                </a:lnTo>
                <a:lnTo>
                  <a:pt x="2877" y="2268"/>
                </a:lnTo>
                <a:close/>
              </a:path>
            </a:pathLst>
          </a:custGeom>
          <a:noFill/>
          <a:ln w="508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84663" y="2060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076825" y="4797425"/>
            <a:ext cx="360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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948488" y="4437063"/>
            <a:ext cx="504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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8027988" y="5013325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292725" y="4221163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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316913" y="350043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FFCC"/>
                </a:solidFill>
                <a:sym typeface="Wingdings 2" pitchFamily="18" charset="2"/>
              </a:rPr>
              <a:t>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804025" y="350043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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5867400" y="5157788"/>
            <a:ext cx="501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ym typeface="Wingdings 2" pitchFamily="18" charset="2"/>
              </a:rPr>
              <a:t>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877050" y="2349500"/>
            <a:ext cx="503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>
                <a:sym typeface="Wingdings 2" pitchFamily="18" charset="2"/>
              </a:rPr>
              <a:t></a:t>
            </a:r>
          </a:p>
        </p:txBody>
      </p:sp>
      <p:sp>
        <p:nvSpPr>
          <p:cNvPr id="9229" name="Text Box 17"/>
          <p:cNvSpPr txBox="1">
            <a:spLocks noChangeArrowheads="1"/>
          </p:cNvSpPr>
          <p:nvPr/>
        </p:nvSpPr>
        <p:spPr bwMode="auto">
          <a:xfrm>
            <a:off x="6372225" y="6165850"/>
            <a:ext cx="21590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solidFill>
                  <a:srgbClr val="FF3300"/>
                </a:solidFill>
                <a:latin typeface="Arial Black" pitchFamily="34" charset="0"/>
              </a:rPr>
              <a:t>L’Enfer</a:t>
            </a:r>
          </a:p>
        </p:txBody>
      </p:sp>
      <p:pic>
        <p:nvPicPr>
          <p:cNvPr id="18450" name="Picture 18" descr="conques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3297682" cy="393923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250801" y="4797152"/>
            <a:ext cx="3169071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Un démon mange la cervelle d’un homme en colère qui se suicide d’un coup de couteau </a:t>
            </a:r>
          </a:p>
        </p:txBody>
      </p:sp>
      <p:pic>
        <p:nvPicPr>
          <p:cNvPr id="18452" name="Picture 20" descr="conques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794" y="477490"/>
            <a:ext cx="3274124" cy="424765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251520" y="-27384"/>
            <a:ext cx="2303462" cy="92551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L’ivrogne pendu par les pieds </a:t>
            </a:r>
            <a:r>
              <a:rPr lang="fr-FR" dirty="0" smtClean="0"/>
              <a:t>vomit </a:t>
            </a:r>
            <a:r>
              <a:rPr lang="fr-FR" dirty="0"/>
              <a:t>le vin qu’il a bu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3059113" y="4221163"/>
            <a:ext cx="64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ym typeface="Wingdings 2" pitchFamily="18" charset="2"/>
              </a:rPr>
              <a:t>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3059832" y="692696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>
                <a:sym typeface="Wingdings 2" pitchFamily="18" charset="2"/>
              </a:rPr>
              <a:t>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 animBg="1"/>
      <p:bldP spid="18451" grpId="1" animBg="1"/>
      <p:bldP spid="18453" grpId="0" animBg="1"/>
      <p:bldP spid="18454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721</TotalTime>
  <Words>680</Words>
  <Application>Microsoft Office PowerPoint</Application>
  <PresentationFormat>Affichage à l'écran (4:3)</PresentationFormat>
  <Paragraphs>137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7" baseType="lpstr">
      <vt:lpstr>Aharoni</vt:lpstr>
      <vt:lpstr>Arial</vt:lpstr>
      <vt:lpstr>Arial Black</vt:lpstr>
      <vt:lpstr>Arial Narrow</vt:lpstr>
      <vt:lpstr>Calibri</vt:lpstr>
      <vt:lpstr>Lucida Sans Unicode</vt:lpstr>
      <vt:lpstr>Symbol</vt:lpstr>
      <vt:lpstr>Verdana</vt:lpstr>
      <vt:lpstr>Wingdings</vt:lpstr>
      <vt:lpstr>Wingdings 2</vt:lpstr>
      <vt:lpstr>Wingdings 3</vt:lpstr>
      <vt:lpstr>Rotonde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Guillaume</dc:creator>
  <cp:lastModifiedBy>GUILLAUME CONTIVAL</cp:lastModifiedBy>
  <cp:revision>93</cp:revision>
  <dcterms:created xsi:type="dcterms:W3CDTF">2013-01-24T15:28:09Z</dcterms:created>
  <dcterms:modified xsi:type="dcterms:W3CDTF">2016-07-08T22:03:36Z</dcterms:modified>
</cp:coreProperties>
</file>