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8" r:id="rId2"/>
    <p:sldId id="256" r:id="rId3"/>
    <p:sldId id="259" r:id="rId4"/>
    <p:sldId id="257" r:id="rId5"/>
    <p:sldId id="260" r:id="rId6"/>
    <p:sldId id="261" r:id="rId7"/>
    <p:sldId id="262" r:id="rId8"/>
    <p:sldId id="264" r:id="rId9"/>
    <p:sldId id="263" r:id="rId10"/>
    <p:sldId id="265" r:id="rId11"/>
    <p:sldId id="267" r:id="rId12"/>
    <p:sldId id="268" r:id="rId13"/>
    <p:sldId id="269" r:id="rId14"/>
    <p:sldId id="270" r:id="rId15"/>
    <p:sldId id="271" r:id="rId16"/>
    <p:sldId id="272" r:id="rId17"/>
    <p:sldId id="280" r:id="rId18"/>
    <p:sldId id="273" r:id="rId19"/>
    <p:sldId id="276" r:id="rId20"/>
    <p:sldId id="274" r:id="rId21"/>
    <p:sldId id="275" r:id="rId22"/>
    <p:sldId id="277" r:id="rId23"/>
    <p:sldId id="281" r:id="rId24"/>
    <p:sldId id="278" r:id="rId25"/>
    <p:sldId id="279" r:id="rId26"/>
    <p:sldId id="282" r:id="rId27"/>
    <p:sldId id="266" r:id="rId2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6" autoAdjust="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0" name="Triangle rect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r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fr-FR" smtClean="0"/>
              <a:t>Cliquez pour modifier le style du titre</a:t>
            </a:r>
            <a:endParaRPr kumimoji="0" lang="en-US"/>
          </a:p>
        </p:txBody>
      </p:sp>
      <p:sp>
        <p:nvSpPr>
          <p:cNvPr id="17" name="Sous-titr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Cliquez pour modifier le style des sous-titres du masque</a:t>
            </a:r>
            <a:endParaRPr kumimoji="0" lang="en-US"/>
          </a:p>
        </p:txBody>
      </p:sp>
      <p:grpSp>
        <p:nvGrpSpPr>
          <p:cNvPr id="2" name="Groupe 1"/>
          <p:cNvGrpSpPr/>
          <p:nvPr/>
        </p:nvGrpSpPr>
        <p:grpSpPr>
          <a:xfrm>
            <a:off x="-3765" y="4953000"/>
            <a:ext cx="9147765" cy="1912088"/>
            <a:chOff x="-3765" y="4832896"/>
            <a:chExt cx="9147765" cy="2032192"/>
          </a:xfrm>
        </p:grpSpPr>
        <p:sp>
          <p:nvSpPr>
            <p:cNvPr id="7" name="Forme libre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orme libre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orme libre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Connecteur droit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Espace réservé de la date 29"/>
          <p:cNvSpPr>
            <a:spLocks noGrp="1"/>
          </p:cNvSpPr>
          <p:nvPr>
            <p:ph type="dt" sz="half" idx="10"/>
          </p:nvPr>
        </p:nvSpPr>
        <p:spPr/>
        <p:txBody>
          <a:bodyPr/>
          <a:lstStyle>
            <a:lvl1pPr>
              <a:defRPr>
                <a:solidFill>
                  <a:srgbClr val="FFFFFF"/>
                </a:solidFill>
              </a:defRPr>
            </a:lvl1pPr>
            <a:extLst/>
          </a:lstStyle>
          <a:p>
            <a:fld id="{7DF1F9BB-2E60-4881-9B8C-63DE63709C01}" type="datetimeFigureOut">
              <a:rPr lang="fr-FR" smtClean="0"/>
              <a:pPr/>
              <a:t>03/11/2012</a:t>
            </a:fld>
            <a:endParaRPr lang="fr-FR"/>
          </a:p>
        </p:txBody>
      </p:sp>
      <p:sp>
        <p:nvSpPr>
          <p:cNvPr id="19" name="Espace réservé du pied de page 18"/>
          <p:cNvSpPr>
            <a:spLocks noGrp="1"/>
          </p:cNvSpPr>
          <p:nvPr>
            <p:ph type="ftr" sz="quarter" idx="11"/>
          </p:nvPr>
        </p:nvSpPr>
        <p:spPr/>
        <p:txBody>
          <a:bodyPr/>
          <a:lstStyle>
            <a:lvl1pPr>
              <a:defRPr>
                <a:solidFill>
                  <a:schemeClr val="accent1">
                    <a:tint val="20000"/>
                  </a:schemeClr>
                </a:solidFill>
              </a:defRPr>
            </a:lvl1pPr>
            <a:extLst/>
          </a:lstStyle>
          <a:p>
            <a:endParaRPr lang="fr-FR"/>
          </a:p>
        </p:txBody>
      </p:sp>
      <p:sp>
        <p:nvSpPr>
          <p:cNvPr id="27" name="Espace réservé du numéro de diapositive 26"/>
          <p:cNvSpPr>
            <a:spLocks noGrp="1"/>
          </p:cNvSpPr>
          <p:nvPr>
            <p:ph type="sldNum" sz="quarter" idx="12"/>
          </p:nvPr>
        </p:nvSpPr>
        <p:spPr/>
        <p:txBody>
          <a:bodyPr/>
          <a:lstStyle>
            <a:lvl1pPr>
              <a:defRPr>
                <a:solidFill>
                  <a:srgbClr val="FFFFFF"/>
                </a:solidFill>
              </a:defRPr>
            </a:lvl1pPr>
            <a:extLst/>
          </a:lstStyle>
          <a:p>
            <a:fld id="{CB440720-DBBE-461E-B62F-5DD496422690}"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1481329"/>
            <a:ext cx="8229600" cy="4386071"/>
          </a:xfrm>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7DF1F9BB-2E60-4881-9B8C-63DE63709C01}" type="datetimeFigureOut">
              <a:rPr lang="fr-FR" smtClean="0"/>
              <a:pPr/>
              <a:t>03/11/2012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CB440720-DBBE-461E-B62F-5DD496422690}"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44013" y="274640"/>
            <a:ext cx="1777470" cy="5592761"/>
          </a:xfrm>
        </p:spPr>
        <p:txBody>
          <a:bodyPr vert="eaVert"/>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41"/>
            <a:ext cx="6324600" cy="5592760"/>
          </a:xfrm>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7DF1F9BB-2E60-4881-9B8C-63DE63709C01}" type="datetimeFigureOut">
              <a:rPr lang="fr-FR" smtClean="0"/>
              <a:pPr/>
              <a:t>03/11/2012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CB440720-DBBE-461E-B62F-5DD496422690}"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7DF1F9BB-2E60-4881-9B8C-63DE63709C01}" type="datetimeFigureOut">
              <a:rPr lang="fr-FR" smtClean="0"/>
              <a:pPr/>
              <a:t>03/11/2012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CB440720-DBBE-461E-B62F-5DD496422690}" type="slidenum">
              <a:rPr lang="fr-FR" smtClean="0"/>
              <a:pPr/>
              <a:t>‹N°›</a:t>
            </a:fld>
            <a:endParaRPr lang="fr-FR"/>
          </a:p>
        </p:txBody>
      </p:sp>
      <p:sp>
        <p:nvSpPr>
          <p:cNvPr id="7" name="Titre 6"/>
          <p:cNvSpPr>
            <a:spLocks noGrp="1"/>
          </p:cNvSpPr>
          <p:nvPr>
            <p:ph type="title"/>
          </p:nvPr>
        </p:nvSpPr>
        <p:spPr/>
        <p:txBody>
          <a:bodyPr rtlCol="0"/>
          <a:lstStyle>
            <a:extLst/>
          </a:lstStyle>
          <a:p>
            <a:r>
              <a:rPr kumimoji="0" lang="fr-FR" smtClean="0"/>
              <a:t>Cliquez pour modifier le style du titre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extLst/>
          </a:lstStyle>
          <a:p>
            <a:fld id="{7DF1F9BB-2E60-4881-9B8C-63DE63709C01}" type="datetimeFigureOut">
              <a:rPr lang="fr-FR" smtClean="0"/>
              <a:pPr/>
              <a:t>03/11/2012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CB440720-DBBE-461E-B62F-5DD496422690}" type="slidenum">
              <a:rPr lang="fr-FR" smtClean="0"/>
              <a:pPr/>
              <a:t>‹N°›</a:t>
            </a:fld>
            <a:endParaRPr lang="fr-F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bg>
      <p:bgRef idx="1002">
        <a:schemeClr val="bg1"/>
      </p:bgRef>
    </p:bg>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7DF1F9BB-2E60-4881-9B8C-63DE63709C01}" type="datetimeFigureOut">
              <a:rPr lang="fr-FR" smtClean="0"/>
              <a:pPr/>
              <a:t>03/11/2012</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CB440720-DBBE-461E-B62F-5DD496422690}" type="slidenum">
              <a:rPr lang="fr-FR" smtClean="0"/>
              <a:pPr/>
              <a:t>‹N°›</a:t>
            </a:fld>
            <a:endParaRPr lang="fr-FR"/>
          </a:p>
        </p:txBody>
      </p:sp>
      <p:sp>
        <p:nvSpPr>
          <p:cNvPr id="8" name="Titre 7"/>
          <p:cNvSpPr>
            <a:spLocks noGrp="1"/>
          </p:cNvSpPr>
          <p:nvPr>
            <p:ph type="title"/>
          </p:nvPr>
        </p:nvSpPr>
        <p:spPr/>
        <p:txBody>
          <a:bodyPr rtlCol="0"/>
          <a:lstStyle>
            <a:extLst/>
          </a:lstStyle>
          <a:p>
            <a:r>
              <a:rPr kumimoji="0" lang="fr-FR" smtClean="0"/>
              <a:t>Cliquez pour modifier le style du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Ref idx="1003">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fld id="{7DF1F9BB-2E60-4881-9B8C-63DE63709C01}" type="datetimeFigureOut">
              <a:rPr lang="fr-FR" smtClean="0"/>
              <a:pPr/>
              <a:t>03/11/2012</a:t>
            </a:fld>
            <a:endParaRPr lang="fr-FR"/>
          </a:p>
        </p:txBody>
      </p:sp>
      <p:sp>
        <p:nvSpPr>
          <p:cNvPr id="8" name="Espace réservé du pied de page 7"/>
          <p:cNvSpPr>
            <a:spLocks noGrp="1"/>
          </p:cNvSpPr>
          <p:nvPr>
            <p:ph type="ftr" sz="quarter" idx="11"/>
          </p:nvPr>
        </p:nvSpPr>
        <p:spPr/>
        <p:txBody>
          <a:bodyPr/>
          <a:lstStyle>
            <a:extLst/>
          </a:lstStyle>
          <a:p>
            <a:endParaRPr lang="fr-FR"/>
          </a:p>
        </p:txBody>
      </p:sp>
      <p:sp>
        <p:nvSpPr>
          <p:cNvPr id="9" name="Espace réservé du numéro de diapositive 8"/>
          <p:cNvSpPr>
            <a:spLocks noGrp="1"/>
          </p:cNvSpPr>
          <p:nvPr>
            <p:ph type="sldNum" sz="quarter" idx="12"/>
          </p:nvPr>
        </p:nvSpPr>
        <p:spPr/>
        <p:txBody>
          <a:bodyPr/>
          <a:lstStyle>
            <a:extLst/>
          </a:lstStyle>
          <a:p>
            <a:fld id="{CB440720-DBBE-461E-B62F-5DD496422690}"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Ref idx="1002">
        <a:schemeClr val="bg1"/>
      </p:bgRef>
    </p:bg>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extLst/>
          </a:lstStyle>
          <a:p>
            <a:fld id="{7DF1F9BB-2E60-4881-9B8C-63DE63709C01}" type="datetimeFigureOut">
              <a:rPr lang="fr-FR" smtClean="0"/>
              <a:pPr/>
              <a:t>03/11/2012</a:t>
            </a:fld>
            <a:endParaRPr lang="fr-FR"/>
          </a:p>
        </p:txBody>
      </p:sp>
      <p:sp>
        <p:nvSpPr>
          <p:cNvPr id="4" name="Espace réservé du pied de page 3"/>
          <p:cNvSpPr>
            <a:spLocks noGrp="1"/>
          </p:cNvSpPr>
          <p:nvPr>
            <p:ph type="ftr" sz="quarter" idx="11"/>
          </p:nvPr>
        </p:nvSpPr>
        <p:spPr/>
        <p:txBody>
          <a:bodyPr/>
          <a:lstStyle>
            <a:extLst/>
          </a:lstStyle>
          <a:p>
            <a:endParaRPr lang="fr-FR"/>
          </a:p>
        </p:txBody>
      </p:sp>
      <p:sp>
        <p:nvSpPr>
          <p:cNvPr id="5" name="Espace réservé du numéro de diapositive 4"/>
          <p:cNvSpPr>
            <a:spLocks noGrp="1"/>
          </p:cNvSpPr>
          <p:nvPr>
            <p:ph type="sldNum" sz="quarter" idx="12"/>
          </p:nvPr>
        </p:nvSpPr>
        <p:spPr/>
        <p:txBody>
          <a:bodyPr/>
          <a:lstStyle>
            <a:extLst/>
          </a:lstStyle>
          <a:p>
            <a:fld id="{CB440720-DBBE-461E-B62F-5DD496422690}" type="slidenum">
              <a:rPr lang="fr-FR" smtClean="0"/>
              <a:pPr/>
              <a:t>‹N°›</a:t>
            </a:fld>
            <a:endParaRPr lang="fr-FR"/>
          </a:p>
        </p:txBody>
      </p:sp>
      <p:sp>
        <p:nvSpPr>
          <p:cNvPr id="6" name="Titre 5"/>
          <p:cNvSpPr>
            <a:spLocks noGrp="1"/>
          </p:cNvSpPr>
          <p:nvPr>
            <p:ph type="title"/>
          </p:nvPr>
        </p:nvSpPr>
        <p:spPr/>
        <p:txBody>
          <a:bodyPr rtlCol="0"/>
          <a:lstStyle>
            <a:extLst/>
          </a:lstStyle>
          <a:p>
            <a:r>
              <a:rPr kumimoji="0" lang="fr-FR" smtClean="0"/>
              <a:t>Cliquez pour modifier le style du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extLst/>
          </a:lstStyle>
          <a:p>
            <a:fld id="{7DF1F9BB-2E60-4881-9B8C-63DE63709C01}" type="datetimeFigureOut">
              <a:rPr lang="fr-FR" smtClean="0"/>
              <a:pPr/>
              <a:t>03/11/2012</a:t>
            </a:fld>
            <a:endParaRPr lang="fr-FR"/>
          </a:p>
        </p:txBody>
      </p:sp>
      <p:sp>
        <p:nvSpPr>
          <p:cNvPr id="3" name="Espace réservé du pied de page 2"/>
          <p:cNvSpPr>
            <a:spLocks noGrp="1"/>
          </p:cNvSpPr>
          <p:nvPr>
            <p:ph type="ftr" sz="quarter" idx="11"/>
          </p:nvPr>
        </p:nvSpPr>
        <p:spPr/>
        <p:txBody>
          <a:bodyPr/>
          <a:lstStyle>
            <a:extLst/>
          </a:lstStyle>
          <a:p>
            <a:endParaRPr lang="fr-FR"/>
          </a:p>
        </p:txBody>
      </p:sp>
      <p:sp>
        <p:nvSpPr>
          <p:cNvPr id="4" name="Espace réservé du numéro de diapositive 3"/>
          <p:cNvSpPr>
            <a:spLocks noGrp="1"/>
          </p:cNvSpPr>
          <p:nvPr>
            <p:ph type="sldNum" sz="quarter" idx="12"/>
          </p:nvPr>
        </p:nvSpPr>
        <p:spPr/>
        <p:txBody>
          <a:bodyPr/>
          <a:lstStyle>
            <a:extLst/>
          </a:lstStyle>
          <a:p>
            <a:fld id="{CB440720-DBBE-461E-B62F-5DD496422690}"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3">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a:xfrm>
            <a:off x="6727032" y="6407944"/>
            <a:ext cx="1920240" cy="365760"/>
          </a:xfrm>
        </p:spPr>
        <p:txBody>
          <a:bodyPr/>
          <a:lstStyle>
            <a:extLst/>
          </a:lstStyle>
          <a:p>
            <a:fld id="{7DF1F9BB-2E60-4881-9B8C-63DE63709C01}" type="datetimeFigureOut">
              <a:rPr lang="fr-FR" smtClean="0"/>
              <a:pPr/>
              <a:t>03/11/2012</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CB440720-DBBE-461E-B62F-5DD496422690}"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Ref idx="1002">
        <a:schemeClr val="bg1"/>
      </p:bgRef>
    </p:bg>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fr-FR" smtClean="0"/>
              <a:t>Cliquez pour modifier les styles du texte du masque</a:t>
            </a:r>
          </a:p>
        </p:txBody>
      </p:sp>
      <p:sp>
        <p:nvSpPr>
          <p:cNvPr id="3" name="Espace réservé pour une image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fr-FR" smtClean="0"/>
              <a:t>Cliquez sur l'icône pour ajouter une image</a:t>
            </a:r>
            <a:endParaRPr kumimoji="0" lang="en-US" dirty="0"/>
          </a:p>
        </p:txBody>
      </p:sp>
      <p:sp>
        <p:nvSpPr>
          <p:cNvPr id="5" name="Espace réservé de la date 4"/>
          <p:cNvSpPr>
            <a:spLocks noGrp="1"/>
          </p:cNvSpPr>
          <p:nvPr>
            <p:ph type="dt" sz="half" idx="10"/>
          </p:nvPr>
        </p:nvSpPr>
        <p:spPr/>
        <p:txBody>
          <a:bodyPr/>
          <a:lstStyle>
            <a:lvl1pPr>
              <a:defRPr>
                <a:solidFill>
                  <a:schemeClr val="tx1"/>
                </a:solidFill>
              </a:defRPr>
            </a:lvl1pPr>
            <a:extLst/>
          </a:lstStyle>
          <a:p>
            <a:fld id="{7DF1F9BB-2E60-4881-9B8C-63DE63709C01}" type="datetimeFigureOut">
              <a:rPr lang="fr-FR" smtClean="0"/>
              <a:pPr/>
              <a:t>03/11/2012</a:t>
            </a:fld>
            <a:endParaRPr lang="fr-FR"/>
          </a:p>
        </p:txBody>
      </p:sp>
      <p:sp>
        <p:nvSpPr>
          <p:cNvPr id="6" name="Espace réservé du pied de page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r-FR"/>
          </a:p>
        </p:txBody>
      </p:sp>
      <p:sp>
        <p:nvSpPr>
          <p:cNvPr id="7" name="Espace réservé du numéro de diapositive 6"/>
          <p:cNvSpPr>
            <a:spLocks noGrp="1"/>
          </p:cNvSpPr>
          <p:nvPr>
            <p:ph type="sldNum" sz="quarter" idx="12"/>
          </p:nvPr>
        </p:nvSpPr>
        <p:spPr/>
        <p:txBody>
          <a:bodyPr/>
          <a:lstStyle>
            <a:lvl1pPr>
              <a:defRPr>
                <a:solidFill>
                  <a:schemeClr val="tx1"/>
                </a:solidFill>
              </a:defRPr>
            </a:lvl1pPr>
            <a:extLst/>
          </a:lstStyle>
          <a:p>
            <a:fld id="{CB440720-DBBE-461E-B62F-5DD496422690}" type="slidenum">
              <a:rPr lang="fr-FR" smtClean="0"/>
              <a:pPr/>
              <a:t>‹N°›</a:t>
            </a:fld>
            <a:endParaRPr lang="fr-FR"/>
          </a:p>
        </p:txBody>
      </p:sp>
      <p:sp>
        <p:nvSpPr>
          <p:cNvPr id="2" name="Titr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fr-FR" smtClean="0"/>
              <a:t>Cliquez pour modifier le style du titre</a:t>
            </a:r>
            <a:endParaRPr kumimoji="0" lang="en-US"/>
          </a:p>
        </p:txBody>
      </p:sp>
      <p:sp>
        <p:nvSpPr>
          <p:cNvPr id="8" name="Forme libre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orme libre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Triangle rect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Connecteur droit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orme libre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orme libre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Triangle rect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Connecteur droit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Espace réservé du titre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7DF1F9BB-2E60-4881-9B8C-63DE63709C01}" type="datetimeFigureOut">
              <a:rPr lang="fr-FR" smtClean="0"/>
              <a:pPr/>
              <a:t>03/11/2012</a:t>
            </a:fld>
            <a:endParaRPr lang="fr-FR"/>
          </a:p>
        </p:txBody>
      </p:sp>
      <p:sp>
        <p:nvSpPr>
          <p:cNvPr id="22" name="Espace réservé du pied de page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fr-FR"/>
          </a:p>
        </p:txBody>
      </p:sp>
      <p:sp>
        <p:nvSpPr>
          <p:cNvPr id="18" name="Espace réservé du numéro de diapositive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CB440720-DBBE-461E-B62F-5DD496422690}"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1.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uillaume\Desktop\Le monde musulman.png"/>
          <p:cNvPicPr>
            <a:picLocks noChangeAspect="1" noChangeArrowheads="1"/>
          </p:cNvPicPr>
          <p:nvPr/>
        </p:nvPicPr>
        <p:blipFill>
          <a:blip r:embed="rId2" cstate="print"/>
          <a:srcRect/>
          <a:stretch>
            <a:fillRect/>
          </a:stretch>
        </p:blipFill>
        <p:spPr bwMode="auto">
          <a:xfrm>
            <a:off x="219652" y="675853"/>
            <a:ext cx="8816844" cy="5345435"/>
          </a:xfrm>
          <a:prstGeom prst="rect">
            <a:avLst/>
          </a:prstGeom>
          <a:noFill/>
        </p:spPr>
      </p:pic>
      <p:sp>
        <p:nvSpPr>
          <p:cNvPr id="9" name="Rectangle 8"/>
          <p:cNvSpPr/>
          <p:nvPr/>
        </p:nvSpPr>
        <p:spPr>
          <a:xfrm>
            <a:off x="251520" y="4941168"/>
            <a:ext cx="4608512"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2" descr="C:\Users\Guillaume\Desktop\Village Malien.png"/>
          <p:cNvPicPr>
            <a:picLocks noChangeAspect="1" noChangeArrowheads="1"/>
          </p:cNvPicPr>
          <p:nvPr/>
        </p:nvPicPr>
        <p:blipFill>
          <a:blip r:embed="rId3" cstate="print"/>
          <a:srcRect/>
          <a:stretch>
            <a:fillRect/>
          </a:stretch>
        </p:blipFill>
        <p:spPr bwMode="auto">
          <a:xfrm>
            <a:off x="1691680" y="4941168"/>
            <a:ext cx="1909076" cy="1080120"/>
          </a:xfrm>
          <a:prstGeom prst="rect">
            <a:avLst/>
          </a:prstGeom>
          <a:noFill/>
        </p:spPr>
      </p:pic>
      <p:pic>
        <p:nvPicPr>
          <p:cNvPr id="11" name="Picture 3" descr="C:\Users\Guillaume\Desktop\Esclaves.png"/>
          <p:cNvPicPr>
            <a:picLocks noChangeAspect="1" noChangeArrowheads="1"/>
          </p:cNvPicPr>
          <p:nvPr/>
        </p:nvPicPr>
        <p:blipFill>
          <a:blip r:embed="rId4" cstate="print"/>
          <a:srcRect/>
          <a:stretch>
            <a:fillRect/>
          </a:stretch>
        </p:blipFill>
        <p:spPr bwMode="auto">
          <a:xfrm>
            <a:off x="251520" y="4869160"/>
            <a:ext cx="1419015" cy="1152128"/>
          </a:xfrm>
          <a:prstGeom prst="rect">
            <a:avLst/>
          </a:prstGeom>
          <a:noFill/>
        </p:spPr>
      </p:pic>
      <p:pic>
        <p:nvPicPr>
          <p:cNvPr id="12" name="Picture 4"/>
          <p:cNvPicPr>
            <a:picLocks noChangeAspect="1" noChangeArrowheads="1"/>
          </p:cNvPicPr>
          <p:nvPr/>
        </p:nvPicPr>
        <p:blipFill>
          <a:blip r:embed="rId5" cstate="print"/>
          <a:srcRect/>
          <a:stretch>
            <a:fillRect/>
          </a:stretch>
        </p:blipFill>
        <p:spPr bwMode="auto">
          <a:xfrm>
            <a:off x="1691680" y="4005064"/>
            <a:ext cx="1304776" cy="960525"/>
          </a:xfrm>
          <a:prstGeom prst="rect">
            <a:avLst/>
          </a:prstGeom>
          <a:noFill/>
          <a:ln w="9525">
            <a:noFill/>
            <a:miter lim="800000"/>
            <a:headEnd/>
            <a:tailEnd/>
          </a:ln>
        </p:spPr>
      </p:pic>
      <p:pic>
        <p:nvPicPr>
          <p:cNvPr id="13" name="Picture 2" descr="C:\Users\Guillaume\Desktop\La mosquée de Djenné.png"/>
          <p:cNvPicPr>
            <a:picLocks noChangeAspect="1" noChangeArrowheads="1"/>
          </p:cNvPicPr>
          <p:nvPr/>
        </p:nvPicPr>
        <p:blipFill>
          <a:blip r:embed="rId6" cstate="print"/>
          <a:srcRect/>
          <a:stretch>
            <a:fillRect/>
          </a:stretch>
        </p:blipFill>
        <p:spPr bwMode="auto">
          <a:xfrm>
            <a:off x="251520" y="4005064"/>
            <a:ext cx="1524424" cy="892809"/>
          </a:xfrm>
          <a:prstGeom prst="rect">
            <a:avLst/>
          </a:prstGeom>
          <a:noFill/>
        </p:spPr>
      </p:pic>
      <p:sp>
        <p:nvSpPr>
          <p:cNvPr id="15" name="Ellipse 14"/>
          <p:cNvSpPr/>
          <p:nvPr/>
        </p:nvSpPr>
        <p:spPr>
          <a:xfrm rot="1027672">
            <a:off x="-171145" y="3520162"/>
            <a:ext cx="3995936" cy="294034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364" name="Picture 4" descr="http://www.dinosoria.com/religion/mahomet_02.jpg"/>
          <p:cNvPicPr>
            <a:picLocks noChangeAspect="1" noChangeArrowheads="1"/>
          </p:cNvPicPr>
          <p:nvPr/>
        </p:nvPicPr>
        <p:blipFill>
          <a:blip r:embed="rId7" cstate="print"/>
          <a:srcRect/>
          <a:stretch>
            <a:fillRect/>
          </a:stretch>
        </p:blipFill>
        <p:spPr bwMode="auto">
          <a:xfrm>
            <a:off x="3347864" y="2636912"/>
            <a:ext cx="936139" cy="648071"/>
          </a:xfrm>
          <a:prstGeom prst="rect">
            <a:avLst/>
          </a:prstGeom>
          <a:noFill/>
        </p:spPr>
      </p:pic>
      <p:sp>
        <p:nvSpPr>
          <p:cNvPr id="19" name="Ellipse 18"/>
          <p:cNvSpPr/>
          <p:nvPr/>
        </p:nvSpPr>
        <p:spPr>
          <a:xfrm>
            <a:off x="2987824" y="2564904"/>
            <a:ext cx="1691680" cy="148478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611560" y="1340768"/>
            <a:ext cx="2088232" cy="129614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827584" y="188640"/>
            <a:ext cx="7560840" cy="369332"/>
          </a:xfrm>
          <a:prstGeom prst="rect">
            <a:avLst/>
          </a:prstGeom>
          <a:noFill/>
        </p:spPr>
        <p:txBody>
          <a:bodyPr wrap="square" rtlCol="0">
            <a:spAutoFit/>
          </a:bodyPr>
          <a:lstStyle/>
          <a:p>
            <a:endParaRPr lang="fr-FR" dirty="0"/>
          </a:p>
        </p:txBody>
      </p:sp>
      <p:pic>
        <p:nvPicPr>
          <p:cNvPr id="22" name="Picture 2" descr="http://www.larousse.fr/encyclopedie/data/images/1007380-La_Mecque.jpg"/>
          <p:cNvPicPr>
            <a:picLocks noChangeAspect="1" noChangeArrowheads="1"/>
          </p:cNvPicPr>
          <p:nvPr/>
        </p:nvPicPr>
        <p:blipFill>
          <a:blip r:embed="rId8" cstate="print"/>
          <a:srcRect/>
          <a:stretch>
            <a:fillRect/>
          </a:stretch>
        </p:blipFill>
        <p:spPr bwMode="auto">
          <a:xfrm>
            <a:off x="3347864" y="3284984"/>
            <a:ext cx="936104" cy="625111"/>
          </a:xfrm>
          <a:prstGeom prst="rect">
            <a:avLst/>
          </a:prstGeom>
          <a:noFill/>
        </p:spPr>
      </p:pic>
      <p:cxnSp>
        <p:nvCxnSpPr>
          <p:cNvPr id="24" name="Connecteur droit avec flèche 23"/>
          <p:cNvCxnSpPr/>
          <p:nvPr/>
        </p:nvCxnSpPr>
        <p:spPr>
          <a:xfrm flipH="1">
            <a:off x="2123728" y="692696"/>
            <a:ext cx="936104" cy="936104"/>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3059832" y="404664"/>
            <a:ext cx="1656184" cy="400110"/>
          </a:xfrm>
          <a:prstGeom prst="rect">
            <a:avLst/>
          </a:prstGeom>
          <a:noFill/>
        </p:spPr>
        <p:txBody>
          <a:bodyPr wrap="square" rtlCol="0">
            <a:spAutoFit/>
          </a:bodyPr>
          <a:lstStyle/>
          <a:p>
            <a:r>
              <a:rPr lang="fr-FR" sz="2000" b="1" dirty="0" smtClean="0">
                <a:solidFill>
                  <a:srgbClr val="FF0000"/>
                </a:solidFill>
              </a:rPr>
              <a:t>?</a:t>
            </a:r>
            <a:endParaRPr lang="fr-FR" sz="2000" b="1" dirty="0">
              <a:solidFill>
                <a:srgbClr val="FF0000"/>
              </a:solidFill>
            </a:endParaRPr>
          </a:p>
        </p:txBody>
      </p:sp>
      <p:sp>
        <p:nvSpPr>
          <p:cNvPr id="26" name="ZoneTexte 25"/>
          <p:cNvSpPr txBox="1"/>
          <p:nvPr/>
        </p:nvSpPr>
        <p:spPr>
          <a:xfrm>
            <a:off x="3384376" y="116632"/>
            <a:ext cx="5724128" cy="338554"/>
          </a:xfrm>
          <a:prstGeom prst="rect">
            <a:avLst/>
          </a:prstGeom>
          <a:noFill/>
        </p:spPr>
        <p:txBody>
          <a:bodyPr wrap="square" rtlCol="0">
            <a:spAutoFit/>
          </a:bodyPr>
          <a:lstStyle/>
          <a:p>
            <a:r>
              <a:rPr lang="fr-FR" sz="1600" b="1" dirty="0" smtClean="0">
                <a:latin typeface="Times New Roman" pitchFamily="18" charset="0"/>
                <a:cs typeface="Times New Roman" pitchFamily="18" charset="0"/>
              </a:rPr>
              <a:t>CARTE D’EUROPE, D’AFRIQUE ET D’ASIE AU Xe SIECLE</a:t>
            </a:r>
            <a:endParaRPr lang="fr-FR" sz="16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2000"/>
                                        <p:tgtEl>
                                          <p:spTgt spid="26">
                                            <p:txEl>
                                              <p:pRg st="0" end="0"/>
                                            </p:txEl>
                                          </p:spTgt>
                                        </p:tgtEl>
                                      </p:cBhvr>
                                    </p:animEffect>
                                  </p:childTnLst>
                                </p:cTn>
                              </p:par>
                              <p:par>
                                <p:cTn id="8" presetID="23" presetClass="entr" presetSubtype="27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3000" fill="hold"/>
                                        <p:tgtEl>
                                          <p:spTgt spid="4"/>
                                        </p:tgtEl>
                                        <p:attrNameLst>
                                          <p:attrName>ppt_w</p:attrName>
                                        </p:attrNameLst>
                                      </p:cBhvr>
                                      <p:tavLst>
                                        <p:tav tm="0">
                                          <p:val>
                                            <p:strVal val="2/3*#ppt_w"/>
                                          </p:val>
                                        </p:tav>
                                        <p:tav tm="100000">
                                          <p:val>
                                            <p:strVal val="#ppt_w"/>
                                          </p:val>
                                        </p:tav>
                                      </p:tavLst>
                                    </p:anim>
                                    <p:anim calcmode="lin" valueType="num">
                                      <p:cBhvr>
                                        <p:cTn id="11" dur="30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4)">
                                      <p:cBhvr>
                                        <p:cTn id="16" dur="3000"/>
                                        <p:tgtEl>
                                          <p:spTgt spid="19"/>
                                        </p:tgtEl>
                                      </p:cBhvr>
                                    </p:animEffect>
                                  </p:childTnLst>
                                </p:cTn>
                              </p:par>
                              <p:par>
                                <p:cTn id="17" presetID="53" presetClass="entr" presetSubtype="0" fill="hold" nodeType="withEffect">
                                  <p:stCondLst>
                                    <p:cond delay="0"/>
                                  </p:stCondLst>
                                  <p:childTnLst>
                                    <p:set>
                                      <p:cBhvr>
                                        <p:cTn id="18" dur="1" fill="hold">
                                          <p:stCondLst>
                                            <p:cond delay="0"/>
                                          </p:stCondLst>
                                        </p:cTn>
                                        <p:tgtEl>
                                          <p:spTgt spid="15364"/>
                                        </p:tgtEl>
                                        <p:attrNameLst>
                                          <p:attrName>style.visibility</p:attrName>
                                        </p:attrNameLst>
                                      </p:cBhvr>
                                      <p:to>
                                        <p:strVal val="visible"/>
                                      </p:to>
                                    </p:set>
                                    <p:anim calcmode="lin" valueType="num">
                                      <p:cBhvr>
                                        <p:cTn id="19" dur="5000" fill="hold"/>
                                        <p:tgtEl>
                                          <p:spTgt spid="15364"/>
                                        </p:tgtEl>
                                        <p:attrNameLst>
                                          <p:attrName>ppt_w</p:attrName>
                                        </p:attrNameLst>
                                      </p:cBhvr>
                                      <p:tavLst>
                                        <p:tav tm="0">
                                          <p:val>
                                            <p:fltVal val="0"/>
                                          </p:val>
                                        </p:tav>
                                        <p:tav tm="100000">
                                          <p:val>
                                            <p:strVal val="#ppt_w"/>
                                          </p:val>
                                        </p:tav>
                                      </p:tavLst>
                                    </p:anim>
                                    <p:anim calcmode="lin" valueType="num">
                                      <p:cBhvr>
                                        <p:cTn id="20" dur="5000" fill="hold"/>
                                        <p:tgtEl>
                                          <p:spTgt spid="15364"/>
                                        </p:tgtEl>
                                        <p:attrNameLst>
                                          <p:attrName>ppt_h</p:attrName>
                                        </p:attrNameLst>
                                      </p:cBhvr>
                                      <p:tavLst>
                                        <p:tav tm="0">
                                          <p:val>
                                            <p:fltVal val="0"/>
                                          </p:val>
                                        </p:tav>
                                        <p:tav tm="100000">
                                          <p:val>
                                            <p:strVal val="#ppt_h"/>
                                          </p:val>
                                        </p:tav>
                                      </p:tavLst>
                                    </p:anim>
                                    <p:animEffect transition="in" filter="fade">
                                      <p:cBhvr>
                                        <p:cTn id="21" dur="5000"/>
                                        <p:tgtEl>
                                          <p:spTgt spid="15364"/>
                                        </p:tgtEl>
                                      </p:cBhvr>
                                    </p:animEffect>
                                  </p:childTnLst>
                                </p:cTn>
                              </p:par>
                              <p:par>
                                <p:cTn id="22" presetID="53"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0" fill="hold"/>
                                        <p:tgtEl>
                                          <p:spTgt spid="22"/>
                                        </p:tgtEl>
                                        <p:attrNameLst>
                                          <p:attrName>ppt_w</p:attrName>
                                        </p:attrNameLst>
                                      </p:cBhvr>
                                      <p:tavLst>
                                        <p:tav tm="0">
                                          <p:val>
                                            <p:fltVal val="0"/>
                                          </p:val>
                                        </p:tav>
                                        <p:tav tm="100000">
                                          <p:val>
                                            <p:strVal val="#ppt_w"/>
                                          </p:val>
                                        </p:tav>
                                      </p:tavLst>
                                    </p:anim>
                                    <p:anim calcmode="lin" valueType="num">
                                      <p:cBhvr>
                                        <p:cTn id="25" dur="5000" fill="hold"/>
                                        <p:tgtEl>
                                          <p:spTgt spid="22"/>
                                        </p:tgtEl>
                                        <p:attrNameLst>
                                          <p:attrName>ppt_h</p:attrName>
                                        </p:attrNameLst>
                                      </p:cBhvr>
                                      <p:tavLst>
                                        <p:tav tm="0">
                                          <p:val>
                                            <p:fltVal val="0"/>
                                          </p:val>
                                        </p:tav>
                                        <p:tav tm="100000">
                                          <p:val>
                                            <p:strVal val="#ppt_h"/>
                                          </p:val>
                                        </p:tav>
                                      </p:tavLst>
                                    </p:anim>
                                    <p:animEffect transition="in" filter="fade">
                                      <p:cBhvr>
                                        <p:cTn id="26" dur="5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heel(4)">
                                      <p:cBhvr>
                                        <p:cTn id="31" dur="3000"/>
                                        <p:tgtEl>
                                          <p:spTgt spid="15"/>
                                        </p:tgtEl>
                                      </p:cBhvr>
                                    </p:animEffect>
                                  </p:childTnLst>
                                </p:cTn>
                              </p:par>
                            </p:childTnLst>
                          </p:cTn>
                        </p:par>
                        <p:par>
                          <p:cTn id="32" fill="hold">
                            <p:stCondLst>
                              <p:cond delay="3000"/>
                            </p:stCondLst>
                            <p:childTnLst>
                              <p:par>
                                <p:cTn id="33" presetID="53"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0" fill="hold"/>
                                        <p:tgtEl>
                                          <p:spTgt spid="12"/>
                                        </p:tgtEl>
                                        <p:attrNameLst>
                                          <p:attrName>ppt_w</p:attrName>
                                        </p:attrNameLst>
                                      </p:cBhvr>
                                      <p:tavLst>
                                        <p:tav tm="0">
                                          <p:val>
                                            <p:fltVal val="0"/>
                                          </p:val>
                                        </p:tav>
                                        <p:tav tm="100000">
                                          <p:val>
                                            <p:strVal val="#ppt_w"/>
                                          </p:val>
                                        </p:tav>
                                      </p:tavLst>
                                    </p:anim>
                                    <p:anim calcmode="lin" valueType="num">
                                      <p:cBhvr>
                                        <p:cTn id="36" dur="5000" fill="hold"/>
                                        <p:tgtEl>
                                          <p:spTgt spid="12"/>
                                        </p:tgtEl>
                                        <p:attrNameLst>
                                          <p:attrName>ppt_h</p:attrName>
                                        </p:attrNameLst>
                                      </p:cBhvr>
                                      <p:tavLst>
                                        <p:tav tm="0">
                                          <p:val>
                                            <p:fltVal val="0"/>
                                          </p:val>
                                        </p:tav>
                                        <p:tav tm="100000">
                                          <p:val>
                                            <p:strVal val="#ppt_h"/>
                                          </p:val>
                                        </p:tav>
                                      </p:tavLst>
                                    </p:anim>
                                    <p:animEffect transition="in" filter="fade">
                                      <p:cBhvr>
                                        <p:cTn id="37" dur="5000"/>
                                        <p:tgtEl>
                                          <p:spTgt spid="12"/>
                                        </p:tgtEl>
                                      </p:cBhvr>
                                    </p:animEffect>
                                  </p:childTnLst>
                                </p:cTn>
                              </p:par>
                              <p:par>
                                <p:cTn id="38" presetID="53"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0" fill="hold"/>
                                        <p:tgtEl>
                                          <p:spTgt spid="13"/>
                                        </p:tgtEl>
                                        <p:attrNameLst>
                                          <p:attrName>ppt_w</p:attrName>
                                        </p:attrNameLst>
                                      </p:cBhvr>
                                      <p:tavLst>
                                        <p:tav tm="0">
                                          <p:val>
                                            <p:fltVal val="0"/>
                                          </p:val>
                                        </p:tav>
                                        <p:tav tm="100000">
                                          <p:val>
                                            <p:strVal val="#ppt_w"/>
                                          </p:val>
                                        </p:tav>
                                      </p:tavLst>
                                    </p:anim>
                                    <p:anim calcmode="lin" valueType="num">
                                      <p:cBhvr>
                                        <p:cTn id="41" dur="5000" fill="hold"/>
                                        <p:tgtEl>
                                          <p:spTgt spid="13"/>
                                        </p:tgtEl>
                                        <p:attrNameLst>
                                          <p:attrName>ppt_h</p:attrName>
                                        </p:attrNameLst>
                                      </p:cBhvr>
                                      <p:tavLst>
                                        <p:tav tm="0">
                                          <p:val>
                                            <p:fltVal val="0"/>
                                          </p:val>
                                        </p:tav>
                                        <p:tav tm="100000">
                                          <p:val>
                                            <p:strVal val="#ppt_h"/>
                                          </p:val>
                                        </p:tav>
                                      </p:tavLst>
                                    </p:anim>
                                    <p:animEffect transition="in" filter="fade">
                                      <p:cBhvr>
                                        <p:cTn id="42" dur="5000"/>
                                        <p:tgtEl>
                                          <p:spTgt spid="13"/>
                                        </p:tgtEl>
                                      </p:cBhvr>
                                    </p:animEffect>
                                  </p:childTnLst>
                                </p:cTn>
                              </p:par>
                              <p:par>
                                <p:cTn id="43" presetID="53"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0" fill="hold"/>
                                        <p:tgtEl>
                                          <p:spTgt spid="11"/>
                                        </p:tgtEl>
                                        <p:attrNameLst>
                                          <p:attrName>ppt_w</p:attrName>
                                        </p:attrNameLst>
                                      </p:cBhvr>
                                      <p:tavLst>
                                        <p:tav tm="0">
                                          <p:val>
                                            <p:fltVal val="0"/>
                                          </p:val>
                                        </p:tav>
                                        <p:tav tm="100000">
                                          <p:val>
                                            <p:strVal val="#ppt_w"/>
                                          </p:val>
                                        </p:tav>
                                      </p:tavLst>
                                    </p:anim>
                                    <p:anim calcmode="lin" valueType="num">
                                      <p:cBhvr>
                                        <p:cTn id="46" dur="5000" fill="hold"/>
                                        <p:tgtEl>
                                          <p:spTgt spid="11"/>
                                        </p:tgtEl>
                                        <p:attrNameLst>
                                          <p:attrName>ppt_h</p:attrName>
                                        </p:attrNameLst>
                                      </p:cBhvr>
                                      <p:tavLst>
                                        <p:tav tm="0">
                                          <p:val>
                                            <p:fltVal val="0"/>
                                          </p:val>
                                        </p:tav>
                                        <p:tav tm="100000">
                                          <p:val>
                                            <p:strVal val="#ppt_h"/>
                                          </p:val>
                                        </p:tav>
                                      </p:tavLst>
                                    </p:anim>
                                    <p:animEffect transition="in" filter="fade">
                                      <p:cBhvr>
                                        <p:cTn id="47" dur="5000"/>
                                        <p:tgtEl>
                                          <p:spTgt spid="11"/>
                                        </p:tgtEl>
                                      </p:cBhvr>
                                    </p:animEffect>
                                  </p:childTnLst>
                                </p:cTn>
                              </p:par>
                              <p:par>
                                <p:cTn id="48" presetID="53"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0" fill="hold"/>
                                        <p:tgtEl>
                                          <p:spTgt spid="10"/>
                                        </p:tgtEl>
                                        <p:attrNameLst>
                                          <p:attrName>ppt_w</p:attrName>
                                        </p:attrNameLst>
                                      </p:cBhvr>
                                      <p:tavLst>
                                        <p:tav tm="0">
                                          <p:val>
                                            <p:fltVal val="0"/>
                                          </p:val>
                                        </p:tav>
                                        <p:tav tm="100000">
                                          <p:val>
                                            <p:strVal val="#ppt_w"/>
                                          </p:val>
                                        </p:tav>
                                      </p:tavLst>
                                    </p:anim>
                                    <p:anim calcmode="lin" valueType="num">
                                      <p:cBhvr>
                                        <p:cTn id="51" dur="5000" fill="hold"/>
                                        <p:tgtEl>
                                          <p:spTgt spid="10"/>
                                        </p:tgtEl>
                                        <p:attrNameLst>
                                          <p:attrName>ppt_h</p:attrName>
                                        </p:attrNameLst>
                                      </p:cBhvr>
                                      <p:tavLst>
                                        <p:tav tm="0">
                                          <p:val>
                                            <p:fltVal val="0"/>
                                          </p:val>
                                        </p:tav>
                                        <p:tav tm="100000">
                                          <p:val>
                                            <p:strVal val="#ppt_h"/>
                                          </p:val>
                                        </p:tav>
                                      </p:tavLst>
                                    </p:anim>
                                    <p:animEffect transition="in" filter="fade">
                                      <p:cBhvr>
                                        <p:cTn id="52" dur="5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4"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heel(4)">
                                      <p:cBhvr>
                                        <p:cTn id="57" dur="2000"/>
                                        <p:tgtEl>
                                          <p:spTgt spid="20"/>
                                        </p:tgtEl>
                                      </p:cBhvr>
                                    </p:animEffect>
                                  </p:childTnLst>
                                </p:cTn>
                              </p:par>
                            </p:childTnLst>
                          </p:cTn>
                        </p:par>
                        <p:par>
                          <p:cTn id="58" fill="hold">
                            <p:stCondLst>
                              <p:cond delay="2000"/>
                            </p:stCondLst>
                            <p:childTnLst>
                              <p:par>
                                <p:cTn id="59" presetID="51"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925" decel="100000"/>
                                        <p:tgtEl>
                                          <p:spTgt spid="25"/>
                                        </p:tgtEl>
                                      </p:cBhvr>
                                    </p:animEffect>
                                    <p:animScale>
                                      <p:cBhvr>
                                        <p:cTn id="62" dur="1925" decel="100000"/>
                                        <p:tgtEl>
                                          <p:spTgt spid="25"/>
                                        </p:tgtEl>
                                      </p:cBhvr>
                                      <p:from x="10000" y="10000"/>
                                      <p:to x="200000" y="450000"/>
                                    </p:animScale>
                                    <p:animScale>
                                      <p:cBhvr>
                                        <p:cTn id="63" dur="3075" accel="100000" fill="hold">
                                          <p:stCondLst>
                                            <p:cond delay="1925"/>
                                          </p:stCondLst>
                                        </p:cTn>
                                        <p:tgtEl>
                                          <p:spTgt spid="25"/>
                                        </p:tgtEl>
                                      </p:cBhvr>
                                      <p:from x="200000" y="450000"/>
                                      <p:to x="100000" y="100000"/>
                                    </p:animScale>
                                    <p:set>
                                      <p:cBhvr>
                                        <p:cTn id="64" dur="1925" fill="hold"/>
                                        <p:tgtEl>
                                          <p:spTgt spid="25"/>
                                        </p:tgtEl>
                                        <p:attrNameLst>
                                          <p:attrName>ppt_x</p:attrName>
                                        </p:attrNameLst>
                                      </p:cBhvr>
                                      <p:to>
                                        <p:strVal val="(0.5)"/>
                                      </p:to>
                                    </p:set>
                                    <p:anim from="(0.5)" to="(#ppt_x)" calcmode="lin" valueType="num">
                                      <p:cBhvr>
                                        <p:cTn id="65" dur="3075" accel="100000" fill="hold">
                                          <p:stCondLst>
                                            <p:cond delay="1925"/>
                                          </p:stCondLst>
                                        </p:cTn>
                                        <p:tgtEl>
                                          <p:spTgt spid="25"/>
                                        </p:tgtEl>
                                        <p:attrNameLst>
                                          <p:attrName>ppt_x</p:attrName>
                                        </p:attrNameLst>
                                      </p:cBhvr>
                                    </p:anim>
                                    <p:set>
                                      <p:cBhvr>
                                        <p:cTn id="66" dur="1925" fill="hold"/>
                                        <p:tgtEl>
                                          <p:spTgt spid="25"/>
                                        </p:tgtEl>
                                        <p:attrNameLst>
                                          <p:attrName>ppt_y</p:attrName>
                                        </p:attrNameLst>
                                      </p:cBhvr>
                                      <p:to>
                                        <p:strVal val="(#ppt_y+0.4)"/>
                                      </p:to>
                                    </p:set>
                                    <p:anim from="(#ppt_y+0.4)" to="(#ppt_y)" calcmode="lin" valueType="num">
                                      <p:cBhvr>
                                        <p:cTn id="67" dur="3075" accel="100000" fill="hold">
                                          <p:stCondLst>
                                            <p:cond delay="1925"/>
                                          </p:stCondLst>
                                        </p:cTn>
                                        <p:tgtEl>
                                          <p:spTgt spid="25"/>
                                        </p:tgtEl>
                                        <p:attrNameLst>
                                          <p:attrName>ppt_y</p:attrName>
                                        </p:attrNameLst>
                                      </p:cBhvr>
                                    </p:anim>
                                  </p:childTnLst>
                                </p:cTn>
                              </p:par>
                              <p:par>
                                <p:cTn id="68" presetID="23" presetClass="entr" presetSubtype="16"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p:cTn id="70" dur="3000" fill="hold"/>
                                        <p:tgtEl>
                                          <p:spTgt spid="24"/>
                                        </p:tgtEl>
                                        <p:attrNameLst>
                                          <p:attrName>ppt_w</p:attrName>
                                        </p:attrNameLst>
                                      </p:cBhvr>
                                      <p:tavLst>
                                        <p:tav tm="0">
                                          <p:val>
                                            <p:fltVal val="0"/>
                                          </p:val>
                                        </p:tav>
                                        <p:tav tm="100000">
                                          <p:val>
                                            <p:strVal val="#ppt_w"/>
                                          </p:val>
                                        </p:tav>
                                      </p:tavLst>
                                    </p:anim>
                                    <p:anim calcmode="lin" valueType="num">
                                      <p:cBhvr>
                                        <p:cTn id="71" dur="30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95536" y="117793"/>
            <a:ext cx="8136904" cy="430887"/>
          </a:xfrm>
          <a:prstGeom prst="rect">
            <a:avLst/>
          </a:prstGeom>
          <a:noFill/>
        </p:spPr>
        <p:txBody>
          <a:bodyPr wrap="square" rtlCol="0">
            <a:spAutoFit/>
          </a:bodyPr>
          <a:lstStyle/>
          <a:p>
            <a:r>
              <a:rPr lang="fr-FR" sz="2000" b="1" dirty="0" smtClean="0">
                <a:solidFill>
                  <a:srgbClr val="FF0000"/>
                </a:solidFill>
                <a:latin typeface="Times New Roman" pitchFamily="18" charset="0"/>
                <a:cs typeface="Times New Roman" pitchFamily="18" charset="0"/>
              </a:rPr>
              <a:t>2) </a:t>
            </a:r>
            <a:r>
              <a:rPr lang="fr-FR" sz="2200" b="1" u="sng" dirty="0" smtClean="0">
                <a:solidFill>
                  <a:srgbClr val="FF0000"/>
                </a:solidFill>
                <a:latin typeface="Times New Roman" pitchFamily="18" charset="0"/>
                <a:cs typeface="Times New Roman" pitchFamily="18" charset="0"/>
              </a:rPr>
              <a:t>Les obligations des paysans envers le seigneur :</a:t>
            </a:r>
            <a:endParaRPr lang="fr-FR" sz="2200" u="sng" dirty="0">
              <a:solidFill>
                <a:srgbClr val="FF0000"/>
              </a:solidFill>
              <a:latin typeface="Times New Roman" pitchFamily="18" charset="0"/>
              <a:cs typeface="Times New Roman" pitchFamily="18" charset="0"/>
            </a:endParaRPr>
          </a:p>
        </p:txBody>
      </p:sp>
      <p:pic>
        <p:nvPicPr>
          <p:cNvPr id="35846" name="Picture 6" descr="Fichier:Cider press in Jersey.jpg"/>
          <p:cNvPicPr>
            <a:picLocks noChangeAspect="1" noChangeArrowheads="1"/>
          </p:cNvPicPr>
          <p:nvPr/>
        </p:nvPicPr>
        <p:blipFill>
          <a:blip r:embed="rId2" cstate="print"/>
          <a:srcRect/>
          <a:stretch>
            <a:fillRect/>
          </a:stretch>
        </p:blipFill>
        <p:spPr bwMode="auto">
          <a:xfrm>
            <a:off x="5292080" y="764704"/>
            <a:ext cx="2831501" cy="2088232"/>
          </a:xfrm>
          <a:prstGeom prst="rect">
            <a:avLst/>
          </a:prstGeom>
          <a:noFill/>
        </p:spPr>
      </p:pic>
      <p:pic>
        <p:nvPicPr>
          <p:cNvPr id="35848" name="Picture 8" descr="http://lartdesmets.e-monsite.com/medias/images/four-banal-au-moyen-age-image-scolaire-issues-du-journal-des-instituteurs-et-des-instritutrices-des-annees-50-editions-rossignol-1.jpg"/>
          <p:cNvPicPr>
            <a:picLocks noChangeAspect="1" noChangeArrowheads="1"/>
          </p:cNvPicPr>
          <p:nvPr/>
        </p:nvPicPr>
        <p:blipFill>
          <a:blip r:embed="rId3" cstate="print"/>
          <a:srcRect/>
          <a:stretch>
            <a:fillRect/>
          </a:stretch>
        </p:blipFill>
        <p:spPr bwMode="auto">
          <a:xfrm>
            <a:off x="4211960" y="3258269"/>
            <a:ext cx="4781550" cy="3267075"/>
          </a:xfrm>
          <a:prstGeom prst="rect">
            <a:avLst/>
          </a:prstGeom>
          <a:noFill/>
        </p:spPr>
      </p:pic>
      <p:pic>
        <p:nvPicPr>
          <p:cNvPr id="11" name="Picture 6" descr="seigneurie-blancs.jpg"/>
          <p:cNvPicPr>
            <a:picLocks noChangeAspect="1" noChangeArrowheads="1"/>
          </p:cNvPicPr>
          <p:nvPr/>
        </p:nvPicPr>
        <p:blipFill>
          <a:blip r:embed="rId4" cstate="print"/>
          <a:srcRect/>
          <a:stretch>
            <a:fillRect/>
          </a:stretch>
        </p:blipFill>
        <p:spPr bwMode="auto">
          <a:xfrm>
            <a:off x="251520" y="764704"/>
            <a:ext cx="3861019" cy="2880320"/>
          </a:xfrm>
          <a:prstGeom prst="rect">
            <a:avLst/>
          </a:prstGeom>
          <a:noFill/>
        </p:spPr>
      </p:pic>
      <p:cxnSp>
        <p:nvCxnSpPr>
          <p:cNvPr id="13" name="Connecteur droit avec flèche 12"/>
          <p:cNvCxnSpPr/>
          <p:nvPr/>
        </p:nvCxnSpPr>
        <p:spPr>
          <a:xfrm flipH="1" flipV="1">
            <a:off x="1547664" y="2852936"/>
            <a:ext cx="3312368" cy="86409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5652120" y="2852936"/>
            <a:ext cx="2880320" cy="338554"/>
          </a:xfrm>
          <a:prstGeom prst="rect">
            <a:avLst/>
          </a:prstGeom>
          <a:noFill/>
        </p:spPr>
        <p:txBody>
          <a:bodyPr wrap="square" rtlCol="0">
            <a:spAutoFit/>
          </a:bodyPr>
          <a:lstStyle/>
          <a:p>
            <a:r>
              <a:rPr lang="fr-FR" sz="1600" i="1" dirty="0" smtClean="0">
                <a:latin typeface="Times New Roman" pitchFamily="18" charset="0"/>
                <a:cs typeface="Times New Roman" pitchFamily="18" charset="0"/>
              </a:rPr>
              <a:t>Pressoir de la seigneurie </a:t>
            </a:r>
            <a:endParaRPr lang="fr-FR" sz="1600" b="1" i="1" dirty="0">
              <a:latin typeface="Times New Roman" pitchFamily="18" charset="0"/>
              <a:cs typeface="Times New Roman" pitchFamily="18" charset="0"/>
            </a:endParaRPr>
          </a:p>
        </p:txBody>
      </p:sp>
      <p:sp>
        <p:nvSpPr>
          <p:cNvPr id="15" name="ZoneTexte 14"/>
          <p:cNvSpPr txBox="1"/>
          <p:nvPr/>
        </p:nvSpPr>
        <p:spPr>
          <a:xfrm>
            <a:off x="6012160" y="6474822"/>
            <a:ext cx="2880320" cy="338554"/>
          </a:xfrm>
          <a:prstGeom prst="rect">
            <a:avLst/>
          </a:prstGeom>
          <a:noFill/>
        </p:spPr>
        <p:txBody>
          <a:bodyPr wrap="square" rtlCol="0">
            <a:spAutoFit/>
          </a:bodyPr>
          <a:lstStyle/>
          <a:p>
            <a:r>
              <a:rPr lang="fr-FR" sz="1600" i="1" dirty="0" smtClean="0">
                <a:latin typeface="Times New Roman" pitchFamily="18" charset="0"/>
                <a:cs typeface="Times New Roman" pitchFamily="18" charset="0"/>
              </a:rPr>
              <a:t>Four du seigneur </a:t>
            </a:r>
            <a:endParaRPr lang="fr-FR" sz="1600" b="1" i="1" dirty="0">
              <a:latin typeface="Times New Roman" pitchFamily="18" charset="0"/>
              <a:cs typeface="Times New Roman" pitchFamily="18" charset="0"/>
            </a:endParaRPr>
          </a:p>
        </p:txBody>
      </p:sp>
      <p:sp>
        <p:nvSpPr>
          <p:cNvPr id="16" name="ZoneTexte 15"/>
          <p:cNvSpPr txBox="1"/>
          <p:nvPr/>
        </p:nvSpPr>
        <p:spPr>
          <a:xfrm>
            <a:off x="251520" y="3645024"/>
            <a:ext cx="3744416" cy="784830"/>
          </a:xfrm>
          <a:prstGeom prst="rect">
            <a:avLst/>
          </a:prstGeom>
          <a:noFill/>
        </p:spPr>
        <p:txBody>
          <a:bodyPr wrap="square" rtlCol="0">
            <a:spAutoFit/>
          </a:bodyPr>
          <a:lstStyle/>
          <a:p>
            <a:pPr algn="just"/>
            <a:r>
              <a:rPr lang="fr-FR" sz="1500" dirty="0" smtClean="0">
                <a:latin typeface="Times New Roman" pitchFamily="18" charset="0"/>
                <a:cs typeface="Times New Roman" pitchFamily="18" charset="0"/>
              </a:rPr>
              <a:t>Les paysans doivent payer </a:t>
            </a:r>
            <a:r>
              <a:rPr lang="fr-FR" sz="1500" b="1" dirty="0" smtClean="0">
                <a:latin typeface="Times New Roman" pitchFamily="18" charset="0"/>
                <a:cs typeface="Times New Roman" pitchFamily="18" charset="0"/>
              </a:rPr>
              <a:t>des taxes </a:t>
            </a:r>
            <a:r>
              <a:rPr lang="fr-FR" sz="1500" dirty="0" smtClean="0">
                <a:latin typeface="Times New Roman" pitchFamily="18" charset="0"/>
                <a:cs typeface="Times New Roman" pitchFamily="18" charset="0"/>
              </a:rPr>
              <a:t>à leur seigneur pour pouvoir utiliser le moulin, le pressoir, le four…</a:t>
            </a:r>
            <a:endParaRPr lang="fr-FR" sz="1500" dirty="0">
              <a:latin typeface="Times New Roman" pitchFamily="18" charset="0"/>
              <a:cs typeface="Times New Roman" pitchFamily="18" charset="0"/>
            </a:endParaRPr>
          </a:p>
        </p:txBody>
      </p:sp>
      <p:pic>
        <p:nvPicPr>
          <p:cNvPr id="18" name="Picture 6" descr="C:\Users\Guillaume\Desktop\Utilisation moulin.png"/>
          <p:cNvPicPr>
            <a:picLocks noChangeAspect="1" noChangeArrowheads="1"/>
          </p:cNvPicPr>
          <p:nvPr/>
        </p:nvPicPr>
        <p:blipFill>
          <a:blip r:embed="rId5" cstate="print"/>
          <a:srcRect/>
          <a:stretch>
            <a:fillRect/>
          </a:stretch>
        </p:blipFill>
        <p:spPr bwMode="auto">
          <a:xfrm>
            <a:off x="971600" y="4509120"/>
            <a:ext cx="2175578" cy="22048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par>
                          <p:cTn id="13" fill="hold">
                            <p:stCondLst>
                              <p:cond delay="4000"/>
                            </p:stCondLst>
                            <p:childTnLst>
                              <p:par>
                                <p:cTn id="14" presetID="10" presetClass="entr" presetSubtype="0" fill="hold" nodeType="afterEffect">
                                  <p:stCondLst>
                                    <p:cond delay="0"/>
                                  </p:stCondLst>
                                  <p:childTnLst>
                                    <p:set>
                                      <p:cBhvr>
                                        <p:cTn id="15" dur="1" fill="hold">
                                          <p:stCondLst>
                                            <p:cond delay="0"/>
                                          </p:stCondLst>
                                        </p:cTn>
                                        <p:tgtEl>
                                          <p:spTgt spid="35848"/>
                                        </p:tgtEl>
                                        <p:attrNameLst>
                                          <p:attrName>style.visibility</p:attrName>
                                        </p:attrNameLst>
                                      </p:cBhvr>
                                      <p:to>
                                        <p:strVal val="visible"/>
                                      </p:to>
                                    </p:set>
                                    <p:animEffect transition="in" filter="fade">
                                      <p:cBhvr>
                                        <p:cTn id="16" dur="2000"/>
                                        <p:tgtEl>
                                          <p:spTgt spid="35848"/>
                                        </p:tgtEl>
                                      </p:cBhvr>
                                    </p:animEffect>
                                  </p:childTnLst>
                                </p:cTn>
                              </p:par>
                            </p:childTnLst>
                          </p:cTn>
                        </p:par>
                        <p:par>
                          <p:cTn id="17" fill="hold">
                            <p:stCondLst>
                              <p:cond delay="6000"/>
                            </p:stCondLst>
                            <p:childTnLst>
                              <p:par>
                                <p:cTn id="18" presetID="23" presetClass="entr" presetSubtype="16"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2000" fill="hold"/>
                                        <p:tgtEl>
                                          <p:spTgt spid="13"/>
                                        </p:tgtEl>
                                        <p:attrNameLst>
                                          <p:attrName>ppt_w</p:attrName>
                                        </p:attrNameLst>
                                      </p:cBhvr>
                                      <p:tavLst>
                                        <p:tav tm="0">
                                          <p:val>
                                            <p:fltVal val="0"/>
                                          </p:val>
                                        </p:tav>
                                        <p:tav tm="100000">
                                          <p:val>
                                            <p:strVal val="#ppt_w"/>
                                          </p:val>
                                        </p:tav>
                                      </p:tavLst>
                                    </p:anim>
                                    <p:anim calcmode="lin" valueType="num">
                                      <p:cBhvr>
                                        <p:cTn id="21" dur="2000" fill="hold"/>
                                        <p:tgtEl>
                                          <p:spTgt spid="13"/>
                                        </p:tgtEl>
                                        <p:attrNameLst>
                                          <p:attrName>ppt_h</p:attrName>
                                        </p:attrNameLst>
                                      </p:cBhvr>
                                      <p:tavLst>
                                        <p:tav tm="0">
                                          <p:val>
                                            <p:fltVal val="0"/>
                                          </p:val>
                                        </p:tav>
                                        <p:tav tm="100000">
                                          <p:val>
                                            <p:strVal val="#ppt_h"/>
                                          </p:val>
                                        </p:tav>
                                      </p:tavLst>
                                    </p:anim>
                                  </p:childTnLst>
                                </p:cTn>
                              </p:par>
                            </p:childTnLst>
                          </p:cTn>
                        </p:par>
                        <p:par>
                          <p:cTn id="22" fill="hold">
                            <p:stCondLst>
                              <p:cond delay="8000"/>
                            </p:stCondLst>
                            <p:childTnLst>
                              <p:par>
                                <p:cTn id="23" presetID="10" presetClass="entr" presetSubtype="0" fill="hold"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2000"/>
                                        <p:tgtEl>
                                          <p:spTgt spid="15">
                                            <p:txEl>
                                              <p:pRg st="0" end="0"/>
                                            </p:txEl>
                                          </p:spTgt>
                                        </p:tgtEl>
                                      </p:cBhvr>
                                    </p:animEffect>
                                  </p:childTnLst>
                                </p:cTn>
                              </p:par>
                            </p:childTnLst>
                          </p:cTn>
                        </p:par>
                        <p:par>
                          <p:cTn id="26" fill="hold">
                            <p:stCondLst>
                              <p:cond delay="10000"/>
                            </p:stCondLst>
                            <p:childTnLst>
                              <p:par>
                                <p:cTn id="27" presetID="10" presetClass="entr" presetSubtype="0" fill="hold" nodeType="afterEffect">
                                  <p:stCondLst>
                                    <p:cond delay="0"/>
                                  </p:stCondLst>
                                  <p:childTnLst>
                                    <p:set>
                                      <p:cBhvr>
                                        <p:cTn id="28" dur="1" fill="hold">
                                          <p:stCondLst>
                                            <p:cond delay="0"/>
                                          </p:stCondLst>
                                        </p:cTn>
                                        <p:tgtEl>
                                          <p:spTgt spid="35846"/>
                                        </p:tgtEl>
                                        <p:attrNameLst>
                                          <p:attrName>style.visibility</p:attrName>
                                        </p:attrNameLst>
                                      </p:cBhvr>
                                      <p:to>
                                        <p:strVal val="visible"/>
                                      </p:to>
                                    </p:set>
                                    <p:animEffect transition="in" filter="fade">
                                      <p:cBhvr>
                                        <p:cTn id="29" dur="2000"/>
                                        <p:tgtEl>
                                          <p:spTgt spid="35846"/>
                                        </p:tgtEl>
                                      </p:cBhvr>
                                    </p:animEffect>
                                  </p:childTnLst>
                                </p:cTn>
                              </p:par>
                            </p:childTnLst>
                          </p:cTn>
                        </p:par>
                        <p:par>
                          <p:cTn id="30" fill="hold">
                            <p:stCondLst>
                              <p:cond delay="12000"/>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000"/>
                                        <p:tgtEl>
                                          <p:spTgt spid="14"/>
                                        </p:tgtEl>
                                      </p:cBhvr>
                                    </p:animEffect>
                                  </p:childTnLst>
                                </p:cTn>
                              </p:par>
                            </p:childTnLst>
                          </p:cTn>
                        </p:par>
                        <p:par>
                          <p:cTn id="34" fill="hold">
                            <p:stCondLst>
                              <p:cond delay="14000"/>
                            </p:stCondLst>
                            <p:childTnLst>
                              <p:par>
                                <p:cTn id="35" presetID="10"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000"/>
                                        <p:tgtEl>
                                          <p:spTgt spid="18"/>
                                        </p:tgtEl>
                                      </p:cBhvr>
                                    </p:animEffect>
                                  </p:childTnLst>
                                </p:cTn>
                              </p:par>
                            </p:childTnLst>
                          </p:cTn>
                        </p:par>
                        <p:par>
                          <p:cTn id="38" fill="hold">
                            <p:stCondLst>
                              <p:cond delay="1600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Guillaume\Desktop\Paysans taxe.png"/>
          <p:cNvPicPr>
            <a:picLocks noChangeAspect="1" noChangeArrowheads="1"/>
          </p:cNvPicPr>
          <p:nvPr/>
        </p:nvPicPr>
        <p:blipFill>
          <a:blip r:embed="rId2" cstate="print"/>
          <a:srcRect/>
          <a:stretch>
            <a:fillRect/>
          </a:stretch>
        </p:blipFill>
        <p:spPr bwMode="auto">
          <a:xfrm>
            <a:off x="179513" y="188640"/>
            <a:ext cx="3672408" cy="3930179"/>
          </a:xfrm>
          <a:prstGeom prst="rect">
            <a:avLst/>
          </a:prstGeom>
          <a:noFill/>
        </p:spPr>
      </p:pic>
      <p:sp>
        <p:nvSpPr>
          <p:cNvPr id="5" name="ZoneTexte 4"/>
          <p:cNvSpPr txBox="1"/>
          <p:nvPr/>
        </p:nvSpPr>
        <p:spPr>
          <a:xfrm>
            <a:off x="4355976" y="188640"/>
            <a:ext cx="4320480" cy="707886"/>
          </a:xfrm>
          <a:prstGeom prst="rect">
            <a:avLst/>
          </a:prstGeom>
          <a:noFill/>
        </p:spPr>
        <p:txBody>
          <a:bodyPr wrap="square" rtlCol="0">
            <a:spAutoFit/>
          </a:bodyPr>
          <a:lstStyle/>
          <a:p>
            <a:pPr algn="just"/>
            <a:r>
              <a:rPr lang="fr-FR" sz="2000" dirty="0" smtClean="0">
                <a:latin typeface="Times New Roman" pitchFamily="18" charset="0"/>
                <a:cs typeface="Times New Roman" pitchFamily="18" charset="0"/>
              </a:rPr>
              <a:t>Ils doivent aussi réaliser </a:t>
            </a:r>
            <a:r>
              <a:rPr lang="fr-FR" sz="2000" b="1" u="sng" dirty="0" smtClean="0">
                <a:latin typeface="Times New Roman" pitchFamily="18" charset="0"/>
                <a:cs typeface="Times New Roman" pitchFamily="18" charset="0"/>
              </a:rPr>
              <a:t>des corvées </a:t>
            </a:r>
            <a:r>
              <a:rPr lang="fr-FR" sz="2000" dirty="0" smtClean="0">
                <a:latin typeface="Times New Roman" pitchFamily="18" charset="0"/>
                <a:cs typeface="Times New Roman" pitchFamily="18" charset="0"/>
              </a:rPr>
              <a:t>plusieurs fois par an pour leur seigneur : </a:t>
            </a:r>
            <a:endParaRPr lang="fr-FR" sz="2000" dirty="0">
              <a:latin typeface="Times New Roman" pitchFamily="18" charset="0"/>
              <a:cs typeface="Times New Roman" pitchFamily="18" charset="0"/>
            </a:endParaRPr>
          </a:p>
        </p:txBody>
      </p:sp>
      <p:cxnSp>
        <p:nvCxnSpPr>
          <p:cNvPr id="7" name="Connecteur droit 6"/>
          <p:cNvCxnSpPr/>
          <p:nvPr/>
        </p:nvCxnSpPr>
        <p:spPr>
          <a:xfrm>
            <a:off x="4139952" y="0"/>
            <a:ext cx="0" cy="472514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0" y="4725144"/>
            <a:ext cx="413995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37893" name="Picture 5" descr="http://www.les-vegetaliseurs.com/media/articles/20080807_110146.jpg"/>
          <p:cNvPicPr>
            <a:picLocks noChangeAspect="1" noChangeArrowheads="1"/>
          </p:cNvPicPr>
          <p:nvPr/>
        </p:nvPicPr>
        <p:blipFill>
          <a:blip r:embed="rId3" cstate="print"/>
          <a:srcRect/>
          <a:stretch>
            <a:fillRect/>
          </a:stretch>
        </p:blipFill>
        <p:spPr bwMode="auto">
          <a:xfrm>
            <a:off x="4572000" y="980728"/>
            <a:ext cx="3816424" cy="4240471"/>
          </a:xfrm>
          <a:prstGeom prst="rect">
            <a:avLst/>
          </a:prstGeom>
          <a:noFill/>
        </p:spPr>
      </p:pic>
      <p:pic>
        <p:nvPicPr>
          <p:cNvPr id="20" name="Picture 4" descr="http://ivn.chez.com/paysan/p2.jpg"/>
          <p:cNvPicPr>
            <a:picLocks noChangeAspect="1" noChangeArrowheads="1"/>
          </p:cNvPicPr>
          <p:nvPr/>
        </p:nvPicPr>
        <p:blipFill>
          <a:blip r:embed="rId4" cstate="print"/>
          <a:srcRect/>
          <a:stretch>
            <a:fillRect/>
          </a:stretch>
        </p:blipFill>
        <p:spPr bwMode="auto">
          <a:xfrm>
            <a:off x="179512" y="4886054"/>
            <a:ext cx="2376264" cy="1855314"/>
          </a:xfrm>
          <a:prstGeom prst="rect">
            <a:avLst/>
          </a:prstGeom>
          <a:noFill/>
        </p:spPr>
      </p:pic>
      <p:sp>
        <p:nvSpPr>
          <p:cNvPr id="21" name="ZoneTexte 20"/>
          <p:cNvSpPr txBox="1"/>
          <p:nvPr/>
        </p:nvSpPr>
        <p:spPr>
          <a:xfrm>
            <a:off x="179512" y="4078813"/>
            <a:ext cx="3672408" cy="646331"/>
          </a:xfrm>
          <a:prstGeom prst="rect">
            <a:avLst/>
          </a:prstGeom>
          <a:noFill/>
        </p:spPr>
        <p:txBody>
          <a:bodyPr wrap="square" rtlCol="0">
            <a:spAutoFit/>
          </a:bodyPr>
          <a:lstStyle/>
          <a:p>
            <a:pPr algn="just"/>
            <a:r>
              <a:rPr lang="fr-FR" dirty="0" smtClean="0">
                <a:latin typeface="Times New Roman" pitchFamily="18" charset="0"/>
                <a:cs typeface="Times New Roman" pitchFamily="18" charset="0"/>
              </a:rPr>
              <a:t>Ils peuvent également payer en </a:t>
            </a:r>
            <a:r>
              <a:rPr lang="fr-FR" b="1" dirty="0" smtClean="0">
                <a:latin typeface="Times New Roman" pitchFamily="18" charset="0"/>
                <a:cs typeface="Times New Roman" pitchFamily="18" charset="0"/>
              </a:rPr>
              <a:t>« nature ». </a:t>
            </a:r>
            <a:r>
              <a:rPr lang="fr-FR" dirty="0" smtClean="0">
                <a:latin typeface="Times New Roman" pitchFamily="18" charset="0"/>
                <a:cs typeface="Times New Roman" pitchFamily="18" charset="0"/>
              </a:rPr>
              <a:t>C’est </a:t>
            </a:r>
            <a:r>
              <a:rPr lang="fr-FR" b="1" dirty="0" smtClean="0">
                <a:latin typeface="Times New Roman" pitchFamily="18" charset="0"/>
                <a:cs typeface="Times New Roman" pitchFamily="18" charset="0"/>
              </a:rPr>
              <a:t>le champart.</a:t>
            </a:r>
            <a:endParaRPr lang="fr-FR" b="1" dirty="0">
              <a:latin typeface="Times New Roman" pitchFamily="18" charset="0"/>
              <a:cs typeface="Times New Roman" pitchFamily="18" charset="0"/>
            </a:endParaRPr>
          </a:p>
        </p:txBody>
      </p:sp>
      <p:pic>
        <p:nvPicPr>
          <p:cNvPr id="22" name="Picture 6" descr="http://www.larousse.fr/encyclopedie/data/images/1002006-Tr%C3%A8s_Riches_Heures_du_duc_de_Berry.jpg"/>
          <p:cNvPicPr>
            <a:picLocks noChangeAspect="1" noChangeArrowheads="1"/>
          </p:cNvPicPr>
          <p:nvPr/>
        </p:nvPicPr>
        <p:blipFill>
          <a:blip r:embed="rId5" cstate="print"/>
          <a:srcRect/>
          <a:stretch>
            <a:fillRect/>
          </a:stretch>
        </p:blipFill>
        <p:spPr bwMode="auto">
          <a:xfrm>
            <a:off x="2843808" y="4869160"/>
            <a:ext cx="1296144" cy="1885300"/>
          </a:xfrm>
          <a:prstGeom prst="rect">
            <a:avLst/>
          </a:prstGeom>
          <a:noFill/>
        </p:spPr>
      </p:pic>
      <p:sp>
        <p:nvSpPr>
          <p:cNvPr id="23" name="ZoneTexte 22"/>
          <p:cNvSpPr txBox="1"/>
          <p:nvPr/>
        </p:nvSpPr>
        <p:spPr>
          <a:xfrm>
            <a:off x="4427984" y="5509681"/>
            <a:ext cx="4320480" cy="1015663"/>
          </a:xfrm>
          <a:prstGeom prst="rect">
            <a:avLst/>
          </a:prstGeom>
          <a:noFill/>
        </p:spPr>
        <p:txBody>
          <a:bodyPr wrap="square" rtlCol="0">
            <a:spAutoFit/>
          </a:bodyPr>
          <a:lstStyle/>
          <a:p>
            <a:pPr algn="just"/>
            <a:r>
              <a:rPr lang="fr-FR" sz="2000" b="1" dirty="0" smtClean="0">
                <a:latin typeface="Times New Roman" pitchFamily="18" charset="0"/>
                <a:cs typeface="Times New Roman" pitchFamily="18" charset="0"/>
              </a:rPr>
              <a:t>La corvée </a:t>
            </a:r>
            <a:r>
              <a:rPr lang="fr-FR" sz="2000" dirty="0" smtClean="0">
                <a:latin typeface="Times New Roman" pitchFamily="18" charset="0"/>
                <a:cs typeface="Times New Roman" pitchFamily="18" charset="0"/>
              </a:rPr>
              <a:t>est un travail gratuit et obligatoire effectué par les paysans pour le seigneur.</a:t>
            </a:r>
            <a:endParaRPr lang="fr-FR" sz="2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2000"/>
                                        <p:tgtEl>
                                          <p:spTgt spid="37890"/>
                                        </p:tgtEl>
                                      </p:cBhvr>
                                    </p:animEffect>
                                  </p:childTnLst>
                                </p:cTn>
                              </p:par>
                            </p:childTnLst>
                          </p:cTn>
                        </p:par>
                        <p:par>
                          <p:cTn id="8" fill="hold">
                            <p:stCondLst>
                              <p:cond delay="2000"/>
                            </p:stCondLst>
                            <p:childTnLst>
                              <p:par>
                                <p:cTn id="9" presetID="1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slide(fromBottom)">
                                      <p:cBhvr>
                                        <p:cTn id="11" dur="30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lide(fromTop)">
                                      <p:cBhvr>
                                        <p:cTn id="16" dur="3000"/>
                                        <p:tgtEl>
                                          <p:spTgt spid="5"/>
                                        </p:tgtEl>
                                      </p:cBhvr>
                                    </p:animEffec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37893"/>
                                        </p:tgtEl>
                                        <p:attrNameLst>
                                          <p:attrName>style.visibility</p:attrName>
                                        </p:attrNameLst>
                                      </p:cBhvr>
                                      <p:to>
                                        <p:strVal val="visible"/>
                                      </p:to>
                                    </p:set>
                                    <p:animEffect transition="in" filter="fade">
                                      <p:cBhvr>
                                        <p:cTn id="20" dur="2000"/>
                                        <p:tgtEl>
                                          <p:spTgt spid="37893"/>
                                        </p:tgtEl>
                                      </p:cBhvr>
                                    </p:animEffect>
                                  </p:childTnLst>
                                </p:cTn>
                              </p:par>
                            </p:childTnLst>
                          </p:cTn>
                        </p:par>
                        <p:par>
                          <p:cTn id="21" fill="hold">
                            <p:stCondLst>
                              <p:cond delay="5000"/>
                            </p:stCondLst>
                            <p:childTnLst>
                              <p:par>
                                <p:cTn id="22" presetID="21" presetClass="entr" presetSubtype="4"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heel(4)">
                                      <p:cBhvr>
                                        <p:cTn id="24" dur="2000"/>
                                        <p:tgtEl>
                                          <p:spTgt spid="20"/>
                                        </p:tgtEl>
                                      </p:cBhvr>
                                    </p:animEffect>
                                  </p:childTnLst>
                                </p:cTn>
                              </p:par>
                              <p:par>
                                <p:cTn id="25" presetID="21"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heel(4)">
                                      <p:cBhvr>
                                        <p:cTn id="27" dur="2000"/>
                                        <p:tgtEl>
                                          <p:spTgt spid="22"/>
                                        </p:tgtEl>
                                      </p:cBhvr>
                                    </p:animEffect>
                                  </p:childTnLst>
                                </p:cTn>
                              </p:par>
                            </p:childTnLst>
                          </p:cTn>
                        </p:par>
                        <p:par>
                          <p:cTn id="28" fill="hold">
                            <p:stCondLst>
                              <p:cond delay="70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Guillaume\Desktop\Obligations paysans.png"/>
          <p:cNvPicPr>
            <a:picLocks noChangeAspect="1" noChangeArrowheads="1"/>
          </p:cNvPicPr>
          <p:nvPr/>
        </p:nvPicPr>
        <p:blipFill>
          <a:blip r:embed="rId2" cstate="print"/>
          <a:srcRect/>
          <a:stretch>
            <a:fillRect/>
          </a:stretch>
        </p:blipFill>
        <p:spPr bwMode="auto">
          <a:xfrm>
            <a:off x="478825" y="1124744"/>
            <a:ext cx="7981607" cy="4329968"/>
          </a:xfrm>
          <a:prstGeom prst="rect">
            <a:avLst/>
          </a:prstGeom>
          <a:noFill/>
        </p:spPr>
      </p:pic>
      <p:sp>
        <p:nvSpPr>
          <p:cNvPr id="5" name="ZoneTexte 4"/>
          <p:cNvSpPr txBox="1"/>
          <p:nvPr/>
        </p:nvSpPr>
        <p:spPr>
          <a:xfrm>
            <a:off x="755576" y="260648"/>
            <a:ext cx="7632848" cy="646331"/>
          </a:xfrm>
          <a:prstGeom prst="rect">
            <a:avLst/>
          </a:prstGeom>
          <a:noFill/>
        </p:spPr>
        <p:txBody>
          <a:bodyPr wrap="square" rtlCol="0">
            <a:spAutoFit/>
          </a:bodyPr>
          <a:lstStyle/>
          <a:p>
            <a:pPr algn="ctr"/>
            <a:r>
              <a:rPr lang="fr-FR" b="1" dirty="0" smtClean="0">
                <a:latin typeface="Times New Roman" pitchFamily="18" charset="0"/>
                <a:cs typeface="Times New Roman" pitchFamily="18" charset="0"/>
              </a:rPr>
              <a:t>Colle et répond aux questions de la fiche ci-dessous</a:t>
            </a:r>
          </a:p>
          <a:p>
            <a:pPr algn="ctr"/>
            <a:r>
              <a:rPr lang="fr-FR" dirty="0" smtClean="0">
                <a:latin typeface="Times New Roman" pitchFamily="18" charset="0"/>
                <a:cs typeface="Times New Roman" pitchFamily="18" charset="0"/>
              </a:rPr>
              <a:t>(à finir à la maison si non terminé en classe).</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38914"/>
                                        </p:tgtEl>
                                        <p:attrNameLst>
                                          <p:attrName>style.visibility</p:attrName>
                                        </p:attrNameLst>
                                      </p:cBhvr>
                                      <p:to>
                                        <p:strVal val="visible"/>
                                      </p:to>
                                    </p:set>
                                    <p:animEffect transition="in" filter="wheel(4)">
                                      <p:cBhvr>
                                        <p:cTn id="12" dur="2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23528" y="116632"/>
            <a:ext cx="7992888" cy="461665"/>
          </a:xfrm>
          <a:prstGeom prst="rect">
            <a:avLst/>
          </a:prstGeom>
          <a:noFill/>
        </p:spPr>
        <p:txBody>
          <a:bodyPr wrap="square" rtlCol="0">
            <a:spAutoFit/>
          </a:bodyPr>
          <a:lstStyle/>
          <a:p>
            <a:r>
              <a:rPr lang="fr-FR" sz="2400" b="1" u="sng" dirty="0" smtClean="0">
                <a:solidFill>
                  <a:srgbClr val="0070C0"/>
                </a:solidFill>
                <a:latin typeface="Times New Roman" pitchFamily="18" charset="0"/>
                <a:cs typeface="Times New Roman" pitchFamily="18" charset="0"/>
              </a:rPr>
              <a:t>Je retiens : </a:t>
            </a:r>
            <a:endParaRPr lang="fr-FR" sz="2400" b="1" u="sng" dirty="0">
              <a:solidFill>
                <a:srgbClr val="0070C0"/>
              </a:solidFill>
              <a:latin typeface="Times New Roman" pitchFamily="18" charset="0"/>
              <a:cs typeface="Times New Roman" pitchFamily="18" charset="0"/>
            </a:endParaRPr>
          </a:p>
        </p:txBody>
      </p:sp>
      <p:sp>
        <p:nvSpPr>
          <p:cNvPr id="7" name="ZoneTexte 6"/>
          <p:cNvSpPr txBox="1"/>
          <p:nvPr/>
        </p:nvSpPr>
        <p:spPr>
          <a:xfrm>
            <a:off x="323528" y="836712"/>
            <a:ext cx="8280920" cy="3477875"/>
          </a:xfrm>
          <a:prstGeom prst="rect">
            <a:avLst/>
          </a:prstGeom>
          <a:noFill/>
        </p:spPr>
        <p:txBody>
          <a:bodyPr wrap="square" rtlCol="0">
            <a:spAutoFit/>
          </a:bodyPr>
          <a:lstStyle/>
          <a:p>
            <a:pPr algn="just"/>
            <a:r>
              <a:rPr lang="fr-FR" sz="2000" dirty="0" smtClean="0">
                <a:solidFill>
                  <a:srgbClr val="0070C0"/>
                </a:solidFill>
                <a:latin typeface="Times New Roman" pitchFamily="18" charset="0"/>
                <a:cs typeface="Times New Roman" pitchFamily="18" charset="0"/>
              </a:rPr>
              <a:t>Dans la seigneurie, les paysans sont soumis à de lourdes charges : </a:t>
            </a:r>
            <a:r>
              <a:rPr lang="fr-FR" sz="2000" b="1" u="sng" dirty="0" smtClean="0">
                <a:solidFill>
                  <a:srgbClr val="FF0000"/>
                </a:solidFill>
                <a:latin typeface="Times New Roman" pitchFamily="18" charset="0"/>
                <a:cs typeface="Times New Roman" pitchFamily="18" charset="0"/>
              </a:rPr>
              <a:t>les droits seigneuriaux</a:t>
            </a:r>
            <a:r>
              <a:rPr lang="fr-FR" sz="2000" dirty="0" smtClean="0">
                <a:solidFill>
                  <a:srgbClr val="FF0000"/>
                </a:solidFill>
                <a:latin typeface="Times New Roman" pitchFamily="18" charset="0"/>
                <a:cs typeface="Times New Roman" pitchFamily="18" charset="0"/>
              </a:rPr>
              <a:t>.</a:t>
            </a:r>
          </a:p>
          <a:p>
            <a:pPr algn="just"/>
            <a:endParaRPr lang="fr-FR" sz="2000" dirty="0" smtClean="0">
              <a:solidFill>
                <a:srgbClr val="0070C0"/>
              </a:solidFill>
              <a:latin typeface="Times New Roman" pitchFamily="18" charset="0"/>
              <a:cs typeface="Times New Roman" pitchFamily="18" charset="0"/>
            </a:endParaRPr>
          </a:p>
          <a:p>
            <a:pPr algn="just"/>
            <a:r>
              <a:rPr lang="fr-FR" sz="2000" dirty="0" smtClean="0">
                <a:solidFill>
                  <a:srgbClr val="0070C0"/>
                </a:solidFill>
                <a:latin typeface="Times New Roman" pitchFamily="18" charset="0"/>
                <a:cs typeface="Times New Roman" pitchFamily="18" charset="0"/>
              </a:rPr>
              <a:t>En échange de la protection du seigneur, les paysans doivent réaliser les corvées pour l’entretien du château et payer des taxes au seigneur pour l’utilisation de son four, de son moulin et de son pressoir : ce sont </a:t>
            </a:r>
            <a:r>
              <a:rPr lang="fr-FR" sz="2000" b="1" u="sng" dirty="0" smtClean="0">
                <a:solidFill>
                  <a:srgbClr val="FF0000"/>
                </a:solidFill>
                <a:latin typeface="Times New Roman" pitchFamily="18" charset="0"/>
                <a:cs typeface="Times New Roman" pitchFamily="18" charset="0"/>
              </a:rPr>
              <a:t>les banalités</a:t>
            </a:r>
            <a:r>
              <a:rPr lang="fr-FR" sz="2000" b="1" dirty="0" smtClean="0">
                <a:solidFill>
                  <a:srgbClr val="FF0000"/>
                </a:solidFill>
                <a:latin typeface="Times New Roman" pitchFamily="18" charset="0"/>
                <a:cs typeface="Times New Roman" pitchFamily="18" charset="0"/>
              </a:rPr>
              <a:t>.</a:t>
            </a:r>
          </a:p>
          <a:p>
            <a:pPr algn="just"/>
            <a:endParaRPr lang="fr-FR" sz="2000" b="1" dirty="0" smtClean="0">
              <a:solidFill>
                <a:srgbClr val="FF0000"/>
              </a:solidFill>
              <a:latin typeface="Times New Roman" pitchFamily="18" charset="0"/>
              <a:cs typeface="Times New Roman" pitchFamily="18" charset="0"/>
            </a:endParaRPr>
          </a:p>
          <a:p>
            <a:pPr algn="just"/>
            <a:endParaRPr lang="fr-FR" sz="2000" b="1" dirty="0" smtClean="0">
              <a:solidFill>
                <a:srgbClr val="FF0000"/>
              </a:solidFill>
              <a:latin typeface="Times New Roman" pitchFamily="18" charset="0"/>
              <a:cs typeface="Times New Roman" pitchFamily="18" charset="0"/>
            </a:endParaRPr>
          </a:p>
          <a:p>
            <a:pPr algn="just"/>
            <a:endParaRPr lang="fr-FR" sz="2000" dirty="0" smtClean="0">
              <a:solidFill>
                <a:srgbClr val="0070C0"/>
              </a:solidFill>
              <a:latin typeface="Times New Roman" pitchFamily="18" charset="0"/>
              <a:cs typeface="Times New Roman" pitchFamily="18" charset="0"/>
            </a:endParaRPr>
          </a:p>
          <a:p>
            <a:pPr algn="just"/>
            <a:endParaRPr lang="fr-FR" sz="2000" dirty="0"/>
          </a:p>
        </p:txBody>
      </p:sp>
      <p:pic>
        <p:nvPicPr>
          <p:cNvPr id="39938" name="Picture 2" descr="http://www2.istp.org/studentscorner/academiccorner99-00/WebCollege/MoyenAge5May2000/webseigneurie/images/lespaysans-1.gif"/>
          <p:cNvPicPr>
            <a:picLocks noChangeAspect="1" noChangeArrowheads="1"/>
          </p:cNvPicPr>
          <p:nvPr/>
        </p:nvPicPr>
        <p:blipFill>
          <a:blip r:embed="rId2" cstate="print"/>
          <a:srcRect/>
          <a:stretch>
            <a:fillRect/>
          </a:stretch>
        </p:blipFill>
        <p:spPr bwMode="auto">
          <a:xfrm>
            <a:off x="3435846" y="3284984"/>
            <a:ext cx="2000250" cy="1952625"/>
          </a:xfrm>
          <a:prstGeom prst="rect">
            <a:avLst/>
          </a:prstGeom>
          <a:noFill/>
        </p:spPr>
      </p:pic>
      <p:pic>
        <p:nvPicPr>
          <p:cNvPr id="39940" name="Picture 4" descr="http://www.les-vegetaliseurs.com/media/articles/20080807_110319.jpg"/>
          <p:cNvPicPr>
            <a:picLocks noChangeAspect="1" noChangeArrowheads="1"/>
          </p:cNvPicPr>
          <p:nvPr/>
        </p:nvPicPr>
        <p:blipFill>
          <a:blip r:embed="rId3" cstate="print"/>
          <a:srcRect/>
          <a:stretch>
            <a:fillRect/>
          </a:stretch>
        </p:blipFill>
        <p:spPr bwMode="auto">
          <a:xfrm>
            <a:off x="323528" y="3275012"/>
            <a:ext cx="2885918" cy="3178324"/>
          </a:xfrm>
          <a:prstGeom prst="rect">
            <a:avLst/>
          </a:prstGeom>
          <a:noFill/>
        </p:spPr>
      </p:pic>
      <p:pic>
        <p:nvPicPr>
          <p:cNvPr id="12" name="Picture 2" descr="http://ivn.chez.com/paysan/p4.jpg"/>
          <p:cNvPicPr>
            <a:picLocks noChangeAspect="1" noChangeArrowheads="1"/>
          </p:cNvPicPr>
          <p:nvPr/>
        </p:nvPicPr>
        <p:blipFill>
          <a:blip r:embed="rId4" cstate="print"/>
          <a:srcRect/>
          <a:stretch>
            <a:fillRect/>
          </a:stretch>
        </p:blipFill>
        <p:spPr bwMode="auto">
          <a:xfrm>
            <a:off x="5713552" y="3269703"/>
            <a:ext cx="3178928" cy="1887489"/>
          </a:xfrm>
          <a:prstGeom prst="rect">
            <a:avLst/>
          </a:prstGeom>
          <a:noFill/>
        </p:spPr>
      </p:pic>
      <p:pic>
        <p:nvPicPr>
          <p:cNvPr id="14" name="Picture 2" descr="http://soutien67.free.fr/histoire/pages/moyen_age/images/paysans01.jpg"/>
          <p:cNvPicPr>
            <a:picLocks noChangeAspect="1" noChangeArrowheads="1"/>
          </p:cNvPicPr>
          <p:nvPr/>
        </p:nvPicPr>
        <p:blipFill>
          <a:blip r:embed="rId5" cstate="print"/>
          <a:srcRect/>
          <a:stretch>
            <a:fillRect/>
          </a:stretch>
        </p:blipFill>
        <p:spPr bwMode="auto">
          <a:xfrm>
            <a:off x="4355976" y="5319936"/>
            <a:ext cx="3418008" cy="13494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3000"/>
                                        <p:tgtEl>
                                          <p:spTgt spid="5"/>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5000"/>
                            </p:stCondLst>
                            <p:childTnLst>
                              <p:par>
                                <p:cTn id="13" presetID="53" presetClass="entr" presetSubtype="0" fill="hold" nodeType="afterEffect">
                                  <p:stCondLst>
                                    <p:cond delay="0"/>
                                  </p:stCondLst>
                                  <p:childTnLst>
                                    <p:set>
                                      <p:cBhvr>
                                        <p:cTn id="14" dur="1" fill="hold">
                                          <p:stCondLst>
                                            <p:cond delay="0"/>
                                          </p:stCondLst>
                                        </p:cTn>
                                        <p:tgtEl>
                                          <p:spTgt spid="39940"/>
                                        </p:tgtEl>
                                        <p:attrNameLst>
                                          <p:attrName>style.visibility</p:attrName>
                                        </p:attrNameLst>
                                      </p:cBhvr>
                                      <p:to>
                                        <p:strVal val="visible"/>
                                      </p:to>
                                    </p:set>
                                    <p:anim calcmode="lin" valueType="num">
                                      <p:cBhvr>
                                        <p:cTn id="15" dur="5000" fill="hold"/>
                                        <p:tgtEl>
                                          <p:spTgt spid="39940"/>
                                        </p:tgtEl>
                                        <p:attrNameLst>
                                          <p:attrName>ppt_w</p:attrName>
                                        </p:attrNameLst>
                                      </p:cBhvr>
                                      <p:tavLst>
                                        <p:tav tm="0">
                                          <p:val>
                                            <p:fltVal val="0"/>
                                          </p:val>
                                        </p:tav>
                                        <p:tav tm="100000">
                                          <p:val>
                                            <p:strVal val="#ppt_w"/>
                                          </p:val>
                                        </p:tav>
                                      </p:tavLst>
                                    </p:anim>
                                    <p:anim calcmode="lin" valueType="num">
                                      <p:cBhvr>
                                        <p:cTn id="16" dur="5000" fill="hold"/>
                                        <p:tgtEl>
                                          <p:spTgt spid="39940"/>
                                        </p:tgtEl>
                                        <p:attrNameLst>
                                          <p:attrName>ppt_h</p:attrName>
                                        </p:attrNameLst>
                                      </p:cBhvr>
                                      <p:tavLst>
                                        <p:tav tm="0">
                                          <p:val>
                                            <p:fltVal val="0"/>
                                          </p:val>
                                        </p:tav>
                                        <p:tav tm="100000">
                                          <p:val>
                                            <p:strVal val="#ppt_h"/>
                                          </p:val>
                                        </p:tav>
                                      </p:tavLst>
                                    </p:anim>
                                    <p:animEffect transition="in" filter="fade">
                                      <p:cBhvr>
                                        <p:cTn id="17" dur="5000"/>
                                        <p:tgtEl>
                                          <p:spTgt spid="39940"/>
                                        </p:tgtEl>
                                      </p:cBhvr>
                                    </p:animEffect>
                                  </p:childTnLst>
                                </p:cTn>
                              </p:par>
                            </p:childTnLst>
                          </p:cTn>
                        </p:par>
                        <p:par>
                          <p:cTn id="18" fill="hold">
                            <p:stCondLst>
                              <p:cond delay="10000"/>
                            </p:stCondLst>
                            <p:childTnLst>
                              <p:par>
                                <p:cTn id="19" presetID="53" presetClass="entr" presetSubtype="0" fill="hold" nodeType="afterEffect">
                                  <p:stCondLst>
                                    <p:cond delay="0"/>
                                  </p:stCondLst>
                                  <p:childTnLst>
                                    <p:set>
                                      <p:cBhvr>
                                        <p:cTn id="20" dur="1" fill="hold">
                                          <p:stCondLst>
                                            <p:cond delay="0"/>
                                          </p:stCondLst>
                                        </p:cTn>
                                        <p:tgtEl>
                                          <p:spTgt spid="39938"/>
                                        </p:tgtEl>
                                        <p:attrNameLst>
                                          <p:attrName>style.visibility</p:attrName>
                                        </p:attrNameLst>
                                      </p:cBhvr>
                                      <p:to>
                                        <p:strVal val="visible"/>
                                      </p:to>
                                    </p:set>
                                    <p:anim calcmode="lin" valueType="num">
                                      <p:cBhvr>
                                        <p:cTn id="21" dur="5000" fill="hold"/>
                                        <p:tgtEl>
                                          <p:spTgt spid="39938"/>
                                        </p:tgtEl>
                                        <p:attrNameLst>
                                          <p:attrName>ppt_w</p:attrName>
                                        </p:attrNameLst>
                                      </p:cBhvr>
                                      <p:tavLst>
                                        <p:tav tm="0">
                                          <p:val>
                                            <p:fltVal val="0"/>
                                          </p:val>
                                        </p:tav>
                                        <p:tav tm="100000">
                                          <p:val>
                                            <p:strVal val="#ppt_w"/>
                                          </p:val>
                                        </p:tav>
                                      </p:tavLst>
                                    </p:anim>
                                    <p:anim calcmode="lin" valueType="num">
                                      <p:cBhvr>
                                        <p:cTn id="22" dur="5000" fill="hold"/>
                                        <p:tgtEl>
                                          <p:spTgt spid="39938"/>
                                        </p:tgtEl>
                                        <p:attrNameLst>
                                          <p:attrName>ppt_h</p:attrName>
                                        </p:attrNameLst>
                                      </p:cBhvr>
                                      <p:tavLst>
                                        <p:tav tm="0">
                                          <p:val>
                                            <p:fltVal val="0"/>
                                          </p:val>
                                        </p:tav>
                                        <p:tav tm="100000">
                                          <p:val>
                                            <p:strVal val="#ppt_h"/>
                                          </p:val>
                                        </p:tav>
                                      </p:tavLst>
                                    </p:anim>
                                    <p:animEffect transition="in" filter="fade">
                                      <p:cBhvr>
                                        <p:cTn id="23" dur="5000"/>
                                        <p:tgtEl>
                                          <p:spTgt spid="39938"/>
                                        </p:tgtEl>
                                      </p:cBhvr>
                                    </p:animEffect>
                                  </p:childTnLst>
                                </p:cTn>
                              </p:par>
                            </p:childTnLst>
                          </p:cTn>
                        </p:par>
                        <p:par>
                          <p:cTn id="24" fill="hold">
                            <p:stCondLst>
                              <p:cond delay="15000"/>
                            </p:stCondLst>
                            <p:childTnLst>
                              <p:par>
                                <p:cTn id="25" presetID="53"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0" fill="hold"/>
                                        <p:tgtEl>
                                          <p:spTgt spid="12"/>
                                        </p:tgtEl>
                                        <p:attrNameLst>
                                          <p:attrName>ppt_w</p:attrName>
                                        </p:attrNameLst>
                                      </p:cBhvr>
                                      <p:tavLst>
                                        <p:tav tm="0">
                                          <p:val>
                                            <p:fltVal val="0"/>
                                          </p:val>
                                        </p:tav>
                                        <p:tav tm="100000">
                                          <p:val>
                                            <p:strVal val="#ppt_w"/>
                                          </p:val>
                                        </p:tav>
                                      </p:tavLst>
                                    </p:anim>
                                    <p:anim calcmode="lin" valueType="num">
                                      <p:cBhvr>
                                        <p:cTn id="28" dur="5000" fill="hold"/>
                                        <p:tgtEl>
                                          <p:spTgt spid="12"/>
                                        </p:tgtEl>
                                        <p:attrNameLst>
                                          <p:attrName>ppt_h</p:attrName>
                                        </p:attrNameLst>
                                      </p:cBhvr>
                                      <p:tavLst>
                                        <p:tav tm="0">
                                          <p:val>
                                            <p:fltVal val="0"/>
                                          </p:val>
                                        </p:tav>
                                        <p:tav tm="100000">
                                          <p:val>
                                            <p:strVal val="#ppt_h"/>
                                          </p:val>
                                        </p:tav>
                                      </p:tavLst>
                                    </p:anim>
                                    <p:animEffect transition="in" filter="fade">
                                      <p:cBhvr>
                                        <p:cTn id="29" dur="5000"/>
                                        <p:tgtEl>
                                          <p:spTgt spid="12"/>
                                        </p:tgtEl>
                                      </p:cBhvr>
                                    </p:animEffect>
                                  </p:childTnLst>
                                </p:cTn>
                              </p:par>
                            </p:childTnLst>
                          </p:cTn>
                        </p:par>
                        <p:par>
                          <p:cTn id="30" fill="hold">
                            <p:stCondLst>
                              <p:cond delay="20000"/>
                            </p:stCondLst>
                            <p:childTnLst>
                              <p:par>
                                <p:cTn id="31" presetID="53"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0" fill="hold"/>
                                        <p:tgtEl>
                                          <p:spTgt spid="14"/>
                                        </p:tgtEl>
                                        <p:attrNameLst>
                                          <p:attrName>ppt_w</p:attrName>
                                        </p:attrNameLst>
                                      </p:cBhvr>
                                      <p:tavLst>
                                        <p:tav tm="0">
                                          <p:val>
                                            <p:fltVal val="0"/>
                                          </p:val>
                                        </p:tav>
                                        <p:tav tm="100000">
                                          <p:val>
                                            <p:strVal val="#ppt_w"/>
                                          </p:val>
                                        </p:tav>
                                      </p:tavLst>
                                    </p:anim>
                                    <p:anim calcmode="lin" valueType="num">
                                      <p:cBhvr>
                                        <p:cTn id="34" dur="5000" fill="hold"/>
                                        <p:tgtEl>
                                          <p:spTgt spid="14"/>
                                        </p:tgtEl>
                                        <p:attrNameLst>
                                          <p:attrName>ppt_h</p:attrName>
                                        </p:attrNameLst>
                                      </p:cBhvr>
                                      <p:tavLst>
                                        <p:tav tm="0">
                                          <p:val>
                                            <p:fltVal val="0"/>
                                          </p:val>
                                        </p:tav>
                                        <p:tav tm="100000">
                                          <p:val>
                                            <p:strVal val="#ppt_h"/>
                                          </p:val>
                                        </p:tav>
                                      </p:tavLst>
                                    </p:anim>
                                    <p:animEffect transition="in" filter="fade">
                                      <p:cBhvr>
                                        <p:cTn id="35" dur="5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95536" y="116632"/>
            <a:ext cx="8136904" cy="461665"/>
          </a:xfrm>
          <a:prstGeom prst="rect">
            <a:avLst/>
          </a:prstGeom>
          <a:noFill/>
        </p:spPr>
        <p:txBody>
          <a:bodyPr wrap="square" rtlCol="0">
            <a:spAutoFit/>
          </a:bodyPr>
          <a:lstStyle/>
          <a:p>
            <a:r>
              <a:rPr lang="fr-FR" sz="2400" b="1" dirty="0" smtClean="0">
                <a:solidFill>
                  <a:srgbClr val="FF0000"/>
                </a:solidFill>
                <a:latin typeface="Times New Roman" pitchFamily="18" charset="0"/>
                <a:cs typeface="Times New Roman" pitchFamily="18" charset="0"/>
              </a:rPr>
              <a:t>II- </a:t>
            </a:r>
            <a:r>
              <a:rPr lang="fr-FR" sz="2400" b="1" u="sng" dirty="0" smtClean="0">
                <a:solidFill>
                  <a:srgbClr val="FF0000"/>
                </a:solidFill>
                <a:latin typeface="Times New Roman" pitchFamily="18" charset="0"/>
                <a:cs typeface="Times New Roman" pitchFamily="18" charset="0"/>
              </a:rPr>
              <a:t>La vie des paysans au Moyen-</a:t>
            </a:r>
            <a:r>
              <a:rPr lang="fr-FR" sz="2400" b="1" u="sng" cap="all" dirty="0" smtClean="0">
                <a:solidFill>
                  <a:srgbClr val="FF0000"/>
                </a:solidFill>
                <a:latin typeface="Times New Roman" pitchFamily="18" charset="0"/>
                <a:cs typeface="Times New Roman" pitchFamily="18" charset="0"/>
              </a:rPr>
              <a:t>â</a:t>
            </a:r>
            <a:r>
              <a:rPr lang="fr-FR" sz="2400" b="1" u="sng" dirty="0" smtClean="0">
                <a:solidFill>
                  <a:srgbClr val="FF0000"/>
                </a:solidFill>
                <a:latin typeface="Times New Roman" pitchFamily="18" charset="0"/>
                <a:cs typeface="Times New Roman" pitchFamily="18" charset="0"/>
              </a:rPr>
              <a:t>ge :</a:t>
            </a:r>
            <a:endParaRPr lang="fr-FR" sz="2400" u="sng" dirty="0">
              <a:solidFill>
                <a:srgbClr val="FF0000"/>
              </a:solidFill>
              <a:latin typeface="Times New Roman" pitchFamily="18" charset="0"/>
              <a:cs typeface="Times New Roman" pitchFamily="18" charset="0"/>
            </a:endParaRPr>
          </a:p>
        </p:txBody>
      </p:sp>
      <p:sp>
        <p:nvSpPr>
          <p:cNvPr id="6" name="ZoneTexte 5"/>
          <p:cNvSpPr txBox="1"/>
          <p:nvPr/>
        </p:nvSpPr>
        <p:spPr>
          <a:xfrm>
            <a:off x="1187624" y="764704"/>
            <a:ext cx="6120680" cy="400110"/>
          </a:xfrm>
          <a:prstGeom prst="rect">
            <a:avLst/>
          </a:prstGeom>
          <a:noFill/>
        </p:spPr>
        <p:txBody>
          <a:bodyPr wrap="square" rtlCol="0">
            <a:spAutoFit/>
          </a:bodyPr>
          <a:lstStyle/>
          <a:p>
            <a:r>
              <a:rPr lang="fr-FR" sz="2000" b="1" dirty="0" smtClean="0">
                <a:solidFill>
                  <a:srgbClr val="FF0000"/>
                </a:solidFill>
                <a:latin typeface="Times New Roman" pitchFamily="18" charset="0"/>
                <a:cs typeface="Times New Roman" pitchFamily="18" charset="0"/>
              </a:rPr>
              <a:t>1) </a:t>
            </a:r>
            <a:r>
              <a:rPr lang="fr-FR" sz="2000" b="1" u="sng" dirty="0" smtClean="0">
                <a:solidFill>
                  <a:srgbClr val="FF0000"/>
                </a:solidFill>
                <a:latin typeface="Times New Roman" pitchFamily="18" charset="0"/>
                <a:cs typeface="Times New Roman" pitchFamily="18" charset="0"/>
              </a:rPr>
              <a:t>Le travail de la terre :</a:t>
            </a:r>
            <a:endParaRPr lang="fr-FR" sz="2000" b="1" u="sng" dirty="0">
              <a:solidFill>
                <a:srgbClr val="FF0000"/>
              </a:solidFill>
              <a:latin typeface="Times New Roman" pitchFamily="18" charset="0"/>
              <a:cs typeface="Times New Roman" pitchFamily="18" charset="0"/>
            </a:endParaRPr>
          </a:p>
        </p:txBody>
      </p:sp>
      <p:pic>
        <p:nvPicPr>
          <p:cNvPr id="1027" name="Picture 3" descr="C:\Users\Guillaume\Desktop\Cours Plaisance du Gers\5e\Seigneurs et paysans\Images\Travaux paysans.png"/>
          <p:cNvPicPr>
            <a:picLocks noChangeAspect="1" noChangeArrowheads="1"/>
          </p:cNvPicPr>
          <p:nvPr/>
        </p:nvPicPr>
        <p:blipFill>
          <a:blip r:embed="rId2" cstate="print"/>
          <a:srcRect/>
          <a:stretch>
            <a:fillRect/>
          </a:stretch>
        </p:blipFill>
        <p:spPr bwMode="auto">
          <a:xfrm>
            <a:off x="-36512" y="1196752"/>
            <a:ext cx="6132371" cy="558924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wheel(4)">
                                      <p:cBhvr>
                                        <p:cTn id="16"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115616" y="76562"/>
            <a:ext cx="6984776" cy="400110"/>
          </a:xfrm>
          <a:prstGeom prst="rect">
            <a:avLst/>
          </a:prstGeom>
          <a:noFill/>
        </p:spPr>
        <p:txBody>
          <a:bodyPr wrap="square" rtlCol="0">
            <a:spAutoFit/>
          </a:bodyPr>
          <a:lstStyle/>
          <a:p>
            <a:pPr algn="ctr"/>
            <a:r>
              <a:rPr lang="fr-FR" sz="2000" b="1" u="sng" dirty="0" smtClean="0">
                <a:latin typeface="Times New Roman" pitchFamily="18" charset="0"/>
                <a:cs typeface="Times New Roman" pitchFamily="18" charset="0"/>
              </a:rPr>
              <a:t>Méthode de travail de la terre :</a:t>
            </a:r>
            <a:endParaRPr lang="fr-FR" sz="2000" b="1" u="sng" dirty="0">
              <a:latin typeface="Times New Roman" pitchFamily="18" charset="0"/>
              <a:cs typeface="Times New Roman" pitchFamily="18" charset="0"/>
            </a:endParaRPr>
          </a:p>
        </p:txBody>
      </p:sp>
      <p:pic>
        <p:nvPicPr>
          <p:cNvPr id="2050" name="Picture 2" descr="C:\Users\Guillaume\Desktop\Cours Plaisance du Gers\5e\Seigneurs et paysans\Images\La vie des paysans.png"/>
          <p:cNvPicPr>
            <a:picLocks noChangeAspect="1" noChangeArrowheads="1"/>
          </p:cNvPicPr>
          <p:nvPr/>
        </p:nvPicPr>
        <p:blipFill>
          <a:blip r:embed="rId2" cstate="print"/>
          <a:srcRect/>
          <a:stretch>
            <a:fillRect/>
          </a:stretch>
        </p:blipFill>
        <p:spPr bwMode="auto">
          <a:xfrm>
            <a:off x="146897" y="620688"/>
            <a:ext cx="5721247" cy="3312368"/>
          </a:xfrm>
          <a:prstGeom prst="rect">
            <a:avLst/>
          </a:prstGeom>
          <a:noFill/>
        </p:spPr>
      </p:pic>
      <p:pic>
        <p:nvPicPr>
          <p:cNvPr id="2051" name="Picture 3" descr="C:\Users\Guillaume\Desktop\Cours Plaisance du Gers\5e\Seigneurs et paysans\Images\Travail paysans.png"/>
          <p:cNvPicPr>
            <a:picLocks noChangeAspect="1" noChangeArrowheads="1"/>
          </p:cNvPicPr>
          <p:nvPr/>
        </p:nvPicPr>
        <p:blipFill>
          <a:blip r:embed="rId3" cstate="print"/>
          <a:srcRect/>
          <a:stretch>
            <a:fillRect/>
          </a:stretch>
        </p:blipFill>
        <p:spPr bwMode="auto">
          <a:xfrm>
            <a:off x="6012160" y="908720"/>
            <a:ext cx="2893090" cy="2678758"/>
          </a:xfrm>
          <a:prstGeom prst="rect">
            <a:avLst/>
          </a:prstGeom>
          <a:noFill/>
        </p:spPr>
      </p:pic>
      <p:pic>
        <p:nvPicPr>
          <p:cNvPr id="2052" name="Picture 4" descr="C:\Users\Guillaume\Desktop\Famine.png"/>
          <p:cNvPicPr>
            <a:picLocks noChangeAspect="1" noChangeArrowheads="1"/>
          </p:cNvPicPr>
          <p:nvPr/>
        </p:nvPicPr>
        <p:blipFill>
          <a:blip r:embed="rId4" cstate="print"/>
          <a:srcRect/>
          <a:stretch>
            <a:fillRect/>
          </a:stretch>
        </p:blipFill>
        <p:spPr bwMode="auto">
          <a:xfrm>
            <a:off x="0" y="4168457"/>
            <a:ext cx="3563887" cy="2716928"/>
          </a:xfrm>
          <a:prstGeom prst="rect">
            <a:avLst/>
          </a:prstGeom>
          <a:noFill/>
        </p:spPr>
      </p:pic>
      <p:sp>
        <p:nvSpPr>
          <p:cNvPr id="9" name="ZoneTexte 8"/>
          <p:cNvSpPr txBox="1"/>
          <p:nvPr/>
        </p:nvSpPr>
        <p:spPr>
          <a:xfrm>
            <a:off x="3635896" y="4278575"/>
            <a:ext cx="5292080" cy="2246769"/>
          </a:xfrm>
          <a:prstGeom prst="rect">
            <a:avLst/>
          </a:prstGeom>
          <a:noFill/>
        </p:spPr>
        <p:txBody>
          <a:bodyPr wrap="square" rtlCol="0">
            <a:spAutoFit/>
          </a:bodyPr>
          <a:lstStyle/>
          <a:p>
            <a:pPr algn="just"/>
            <a:r>
              <a:rPr lang="fr-FR" sz="2000" dirty="0" smtClean="0">
                <a:solidFill>
                  <a:srgbClr val="0070C0"/>
                </a:solidFill>
                <a:latin typeface="Times New Roman" pitchFamily="18" charset="0"/>
                <a:cs typeface="Times New Roman" pitchFamily="18" charset="0"/>
              </a:rPr>
              <a:t>Du lever au coucher du soleil, les paysans travaillent la terre : ils cultivent des céréales, pratiquent l’élevage et entretiennent de petits potagers.  </a:t>
            </a:r>
          </a:p>
          <a:p>
            <a:pPr algn="just"/>
            <a:endParaRPr lang="fr-FR" sz="2000" dirty="0" smtClean="0">
              <a:solidFill>
                <a:srgbClr val="0070C0"/>
              </a:solidFill>
              <a:latin typeface="Times New Roman" pitchFamily="18" charset="0"/>
              <a:cs typeface="Times New Roman" pitchFamily="18" charset="0"/>
            </a:endParaRPr>
          </a:p>
          <a:p>
            <a:pPr algn="just"/>
            <a:r>
              <a:rPr lang="fr-FR" sz="2000" dirty="0" smtClean="0">
                <a:solidFill>
                  <a:srgbClr val="0070C0"/>
                </a:solidFill>
                <a:latin typeface="Times New Roman" pitchFamily="18" charset="0"/>
                <a:cs typeface="Times New Roman" pitchFamily="18" charset="0"/>
              </a:rPr>
              <a:t>Par très mauvais temps, il peut parfois ne pas y avoir de récoltes : c’est alors </a:t>
            </a:r>
            <a:r>
              <a:rPr lang="fr-FR" sz="2000" b="1" dirty="0" smtClean="0">
                <a:solidFill>
                  <a:srgbClr val="FF0000"/>
                </a:solidFill>
                <a:latin typeface="Times New Roman" pitchFamily="18" charset="0"/>
                <a:cs typeface="Times New Roman" pitchFamily="18" charset="0"/>
              </a:rPr>
              <a:t>la famine</a:t>
            </a:r>
            <a:r>
              <a:rPr lang="fr-FR" sz="2000" dirty="0" smtClean="0">
                <a:solidFill>
                  <a:srgbClr val="FF0000"/>
                </a:solidFill>
                <a:latin typeface="Times New Roman" pitchFamily="18" charset="0"/>
                <a:cs typeface="Times New Roman" pitchFamily="18" charset="0"/>
              </a:rPr>
              <a:t>.</a:t>
            </a:r>
            <a:endParaRPr lang="fr-FR" sz="20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3000"/>
                                        <p:tgtEl>
                                          <p:spTgt spid="4"/>
                                        </p:tgtEl>
                                      </p:cBhvr>
                                    </p:animEffect>
                                  </p:childTnLst>
                                </p:cTn>
                              </p:par>
                            </p:childTnLst>
                          </p:cTn>
                        </p:par>
                        <p:par>
                          <p:cTn id="8" fill="hold">
                            <p:stCondLst>
                              <p:cond delay="3000"/>
                            </p:stCondLst>
                            <p:childTnLst>
                              <p:par>
                                <p:cTn id="9" presetID="21" presetClass="entr" presetSubtype="4"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wheel(4)">
                                      <p:cBhvr>
                                        <p:cTn id="11" dur="2000"/>
                                        <p:tgtEl>
                                          <p:spTgt spid="2050"/>
                                        </p:tgtEl>
                                      </p:cBhvr>
                                    </p:animEffect>
                                  </p:childTnLst>
                                </p:cTn>
                              </p:par>
                            </p:childTnLst>
                          </p:cTn>
                        </p:par>
                        <p:par>
                          <p:cTn id="12" fill="hold">
                            <p:stCondLst>
                              <p:cond delay="5000"/>
                            </p:stCondLst>
                            <p:childTnLst>
                              <p:par>
                                <p:cTn id="13" presetID="21" presetClass="entr" presetSubtype="4" fill="hold" nodeType="after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wheel(4)">
                                      <p:cBhvr>
                                        <p:cTn id="15" dur="20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2000"/>
                                        <p:tgtEl>
                                          <p:spTgt spid="205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67544" y="116632"/>
            <a:ext cx="6120680" cy="400110"/>
          </a:xfrm>
          <a:prstGeom prst="rect">
            <a:avLst/>
          </a:prstGeom>
          <a:noFill/>
        </p:spPr>
        <p:txBody>
          <a:bodyPr wrap="square" rtlCol="0">
            <a:spAutoFit/>
          </a:bodyPr>
          <a:lstStyle/>
          <a:p>
            <a:r>
              <a:rPr lang="fr-FR" sz="2000" b="1" dirty="0" smtClean="0">
                <a:solidFill>
                  <a:srgbClr val="FF0000"/>
                </a:solidFill>
                <a:latin typeface="Times New Roman" pitchFamily="18" charset="0"/>
                <a:cs typeface="Times New Roman" pitchFamily="18" charset="0"/>
              </a:rPr>
              <a:t>2) </a:t>
            </a:r>
            <a:r>
              <a:rPr lang="fr-FR" sz="2000" b="1" u="sng" dirty="0" smtClean="0">
                <a:solidFill>
                  <a:srgbClr val="FF0000"/>
                </a:solidFill>
                <a:latin typeface="Times New Roman" pitchFamily="18" charset="0"/>
                <a:cs typeface="Times New Roman" pitchFamily="18" charset="0"/>
              </a:rPr>
              <a:t>La maison des paysans :</a:t>
            </a:r>
            <a:endParaRPr lang="fr-FR" sz="2000" b="1" u="sng" dirty="0">
              <a:solidFill>
                <a:srgbClr val="FF0000"/>
              </a:solidFill>
              <a:latin typeface="Times New Roman" pitchFamily="18" charset="0"/>
              <a:cs typeface="Times New Roman" pitchFamily="18" charset="0"/>
            </a:endParaRPr>
          </a:p>
        </p:txBody>
      </p:sp>
      <p:pic>
        <p:nvPicPr>
          <p:cNvPr id="3074" name="Picture 2" descr="C:\Users\Guillaume\Desktop\Cours Plaisance du Gers\5e\Seigneurs et paysans\Images\Maison paysane.png"/>
          <p:cNvPicPr>
            <a:picLocks noChangeAspect="1" noChangeArrowheads="1"/>
          </p:cNvPicPr>
          <p:nvPr/>
        </p:nvPicPr>
        <p:blipFill>
          <a:blip r:embed="rId2" cstate="print"/>
          <a:srcRect/>
          <a:stretch>
            <a:fillRect/>
          </a:stretch>
        </p:blipFill>
        <p:spPr bwMode="auto">
          <a:xfrm>
            <a:off x="395536" y="599983"/>
            <a:ext cx="7193732" cy="2973033"/>
          </a:xfrm>
          <a:prstGeom prst="rect">
            <a:avLst/>
          </a:prstGeom>
          <a:noFill/>
        </p:spPr>
      </p:pic>
      <p:pic>
        <p:nvPicPr>
          <p:cNvPr id="3075" name="Picture 3" descr="C:\Users\Guillaume\Desktop\Cours Plaisance du Gers\5e\Seigneurs et paysans\Images\Maison médiévale.png"/>
          <p:cNvPicPr>
            <a:picLocks noChangeAspect="1" noChangeArrowheads="1"/>
          </p:cNvPicPr>
          <p:nvPr/>
        </p:nvPicPr>
        <p:blipFill>
          <a:blip r:embed="rId3" cstate="print"/>
          <a:srcRect/>
          <a:stretch>
            <a:fillRect/>
          </a:stretch>
        </p:blipFill>
        <p:spPr bwMode="auto">
          <a:xfrm>
            <a:off x="3779912" y="3394404"/>
            <a:ext cx="3816424" cy="3463595"/>
          </a:xfrm>
          <a:prstGeom prst="rect">
            <a:avLst/>
          </a:prstGeom>
          <a:noFill/>
        </p:spPr>
      </p:pic>
      <p:sp>
        <p:nvSpPr>
          <p:cNvPr id="7" name="ZoneTexte 6"/>
          <p:cNvSpPr txBox="1"/>
          <p:nvPr/>
        </p:nvSpPr>
        <p:spPr>
          <a:xfrm>
            <a:off x="179512" y="4253026"/>
            <a:ext cx="3672408" cy="400110"/>
          </a:xfrm>
          <a:prstGeom prst="rect">
            <a:avLst/>
          </a:prstGeom>
          <a:noFill/>
        </p:spPr>
        <p:txBody>
          <a:bodyPr wrap="square" rtlCol="0">
            <a:spAutoFit/>
          </a:bodyPr>
          <a:lstStyle/>
          <a:p>
            <a:pPr algn="just"/>
            <a:r>
              <a:rPr lang="fr-FR" sz="2000" b="1" u="sng" dirty="0" smtClean="0">
                <a:latin typeface="Times New Roman" pitchFamily="18" charset="0"/>
                <a:cs typeface="Times New Roman" pitchFamily="18" charset="0"/>
              </a:rPr>
              <a:t>Exemple de maison paysanne :</a:t>
            </a:r>
            <a:endParaRPr lang="fr-FR" sz="2000" b="1" u="sng" dirty="0">
              <a:latin typeface="Times New Roman" pitchFamily="18" charset="0"/>
              <a:cs typeface="Times New Roman" pitchFamily="18" charset="0"/>
            </a:endParaRPr>
          </a:p>
        </p:txBody>
      </p:sp>
      <p:pic>
        <p:nvPicPr>
          <p:cNvPr id="3077" name="Picture 5" descr="http://college.saintebarbe.ecole.pagespro-orange.fr/moyenage/images/maison.jpg"/>
          <p:cNvPicPr>
            <a:picLocks noChangeAspect="1" noChangeArrowheads="1"/>
          </p:cNvPicPr>
          <p:nvPr/>
        </p:nvPicPr>
        <p:blipFill>
          <a:blip r:embed="rId4" cstate="print"/>
          <a:srcRect/>
          <a:stretch>
            <a:fillRect/>
          </a:stretch>
        </p:blipFill>
        <p:spPr bwMode="auto">
          <a:xfrm>
            <a:off x="660833" y="4797152"/>
            <a:ext cx="2182975" cy="18558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2000"/>
                                        <p:tgtEl>
                                          <p:spTgt spid="3074"/>
                                        </p:tgtEl>
                                      </p:cBhvr>
                                    </p:animEffect>
                                  </p:childTnLst>
                                </p:cTn>
                              </p:par>
                            </p:childTnLst>
                          </p:cTn>
                        </p:par>
                        <p:par>
                          <p:cTn id="13" fill="hold">
                            <p:stCondLst>
                              <p:cond delay="2000"/>
                            </p:stCondLst>
                            <p:childTnLst>
                              <p:par>
                                <p:cTn id="14" presetID="21" presetClass="entr" presetSubtype="4" fill="hold" nodeType="afterEffect">
                                  <p:stCondLst>
                                    <p:cond delay="0"/>
                                  </p:stCondLst>
                                  <p:childTnLst>
                                    <p:set>
                                      <p:cBhvr>
                                        <p:cTn id="15" dur="1" fill="hold">
                                          <p:stCondLst>
                                            <p:cond delay="0"/>
                                          </p:stCondLst>
                                        </p:cTn>
                                        <p:tgtEl>
                                          <p:spTgt spid="3075"/>
                                        </p:tgtEl>
                                        <p:attrNameLst>
                                          <p:attrName>style.visibility</p:attrName>
                                        </p:attrNameLst>
                                      </p:cBhvr>
                                      <p:to>
                                        <p:strVal val="visible"/>
                                      </p:to>
                                    </p:set>
                                    <p:animEffect transition="in" filter="wheel(4)">
                                      <p:cBhvr>
                                        <p:cTn id="16" dur="2000"/>
                                        <p:tgtEl>
                                          <p:spTgt spid="3075"/>
                                        </p:tgtEl>
                                      </p:cBhvr>
                                    </p:animEffect>
                                  </p:childTnLst>
                                </p:cTn>
                              </p:par>
                            </p:childTnLst>
                          </p:cTn>
                        </p:par>
                        <p:par>
                          <p:cTn id="17" fill="hold">
                            <p:stCondLst>
                              <p:cond delay="4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3077"/>
                                        </p:tgtEl>
                                        <p:attrNameLst>
                                          <p:attrName>style.visibility</p:attrName>
                                        </p:attrNameLst>
                                      </p:cBhvr>
                                      <p:to>
                                        <p:strVal val="visible"/>
                                      </p:to>
                                    </p:set>
                                    <p:animEffect transition="in" filter="fade">
                                      <p:cBhvr>
                                        <p:cTn id="24"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3528" y="221739"/>
            <a:ext cx="8640960" cy="400110"/>
          </a:xfrm>
          <a:prstGeom prst="rect">
            <a:avLst/>
          </a:prstGeom>
          <a:noFill/>
        </p:spPr>
        <p:txBody>
          <a:bodyPr wrap="square" rtlCol="0">
            <a:spAutoFit/>
          </a:bodyPr>
          <a:lstStyle/>
          <a:p>
            <a:pPr algn="just"/>
            <a:r>
              <a:rPr lang="fr-FR" sz="2000" dirty="0" smtClean="0">
                <a:solidFill>
                  <a:srgbClr val="0070C0"/>
                </a:solidFill>
                <a:latin typeface="Times New Roman" pitchFamily="18" charset="0"/>
                <a:cs typeface="Times New Roman" pitchFamily="18" charset="0"/>
              </a:rPr>
              <a:t>Au Moyen-</a:t>
            </a:r>
            <a:r>
              <a:rPr lang="fr-FR" sz="2000" cap="all" dirty="0" smtClean="0">
                <a:solidFill>
                  <a:srgbClr val="0070C0"/>
                </a:solidFill>
                <a:latin typeface="Times New Roman" pitchFamily="18" charset="0"/>
                <a:cs typeface="Times New Roman" pitchFamily="18" charset="0"/>
              </a:rPr>
              <a:t>â</a:t>
            </a:r>
            <a:r>
              <a:rPr lang="fr-FR" sz="2000" dirty="0" smtClean="0">
                <a:solidFill>
                  <a:srgbClr val="0070C0"/>
                </a:solidFill>
                <a:latin typeface="Times New Roman" pitchFamily="18" charset="0"/>
                <a:cs typeface="Times New Roman" pitchFamily="18" charset="0"/>
              </a:rPr>
              <a:t>ge, les maisons des paysans sont petites, simples et inconfortables.   </a:t>
            </a:r>
            <a:endParaRPr lang="fr-FR" sz="2000" dirty="0">
              <a:solidFill>
                <a:srgbClr val="FF0000"/>
              </a:solidFill>
              <a:latin typeface="Times New Roman" pitchFamily="18" charset="0"/>
              <a:cs typeface="Times New Roman" pitchFamily="18" charset="0"/>
            </a:endParaRPr>
          </a:p>
        </p:txBody>
      </p:sp>
      <p:sp>
        <p:nvSpPr>
          <p:cNvPr id="5" name="ZoneTexte 4"/>
          <p:cNvSpPr txBox="1"/>
          <p:nvPr/>
        </p:nvSpPr>
        <p:spPr>
          <a:xfrm>
            <a:off x="539552" y="807095"/>
            <a:ext cx="6120680" cy="430887"/>
          </a:xfrm>
          <a:prstGeom prst="rect">
            <a:avLst/>
          </a:prstGeom>
          <a:noFill/>
        </p:spPr>
        <p:txBody>
          <a:bodyPr wrap="square" rtlCol="0">
            <a:spAutoFit/>
          </a:bodyPr>
          <a:lstStyle/>
          <a:p>
            <a:r>
              <a:rPr lang="fr-FR" sz="2200" b="1" dirty="0" smtClean="0">
                <a:solidFill>
                  <a:srgbClr val="FF0000"/>
                </a:solidFill>
                <a:latin typeface="Times New Roman" pitchFamily="18" charset="0"/>
                <a:cs typeface="Times New Roman" pitchFamily="18" charset="0"/>
              </a:rPr>
              <a:t>3) </a:t>
            </a:r>
            <a:r>
              <a:rPr lang="fr-FR" sz="2200" b="1" u="sng" dirty="0" smtClean="0">
                <a:solidFill>
                  <a:srgbClr val="FF0000"/>
                </a:solidFill>
                <a:latin typeface="Times New Roman" pitchFamily="18" charset="0"/>
                <a:cs typeface="Times New Roman" pitchFamily="18" charset="0"/>
              </a:rPr>
              <a:t>Les deux catégories de paysans :</a:t>
            </a:r>
            <a:endParaRPr lang="fr-FR" sz="2200" b="1" u="sng" dirty="0">
              <a:solidFill>
                <a:srgbClr val="FF0000"/>
              </a:solidFill>
              <a:latin typeface="Times New Roman" pitchFamily="18" charset="0"/>
              <a:cs typeface="Times New Roman" pitchFamily="18" charset="0"/>
            </a:endParaRPr>
          </a:p>
        </p:txBody>
      </p:sp>
      <p:pic>
        <p:nvPicPr>
          <p:cNvPr id="1029" name="Picture 5" descr="C:\Users\Guillaume\Desktop\Serfs et vilains.png"/>
          <p:cNvPicPr>
            <a:picLocks noChangeAspect="1" noChangeArrowheads="1"/>
          </p:cNvPicPr>
          <p:nvPr/>
        </p:nvPicPr>
        <p:blipFill>
          <a:blip r:embed="rId2" cstate="print"/>
          <a:srcRect/>
          <a:stretch>
            <a:fillRect/>
          </a:stretch>
        </p:blipFill>
        <p:spPr bwMode="auto">
          <a:xfrm>
            <a:off x="0" y="2275284"/>
            <a:ext cx="4733926" cy="4610100"/>
          </a:xfrm>
          <a:prstGeom prst="rect">
            <a:avLst/>
          </a:prstGeom>
          <a:noFill/>
        </p:spPr>
      </p:pic>
      <p:sp>
        <p:nvSpPr>
          <p:cNvPr id="15" name="ZoneTexte 14"/>
          <p:cNvSpPr txBox="1"/>
          <p:nvPr/>
        </p:nvSpPr>
        <p:spPr>
          <a:xfrm>
            <a:off x="179512" y="1412776"/>
            <a:ext cx="8640960" cy="707886"/>
          </a:xfrm>
          <a:prstGeom prst="rect">
            <a:avLst/>
          </a:prstGeom>
          <a:noFill/>
        </p:spPr>
        <p:txBody>
          <a:bodyPr wrap="square" rtlCol="0">
            <a:spAutoFit/>
          </a:bodyPr>
          <a:lstStyle/>
          <a:p>
            <a:r>
              <a:rPr lang="fr-FR" sz="2000" b="1" dirty="0" smtClean="0">
                <a:latin typeface="Times New Roman" pitchFamily="18" charset="0"/>
                <a:cs typeface="Times New Roman" pitchFamily="18" charset="0"/>
              </a:rPr>
              <a:t>Quelles sont les deux catégories de paysans ? Quelle catégorie est la plus dépendante du seigneur ?</a:t>
            </a:r>
            <a:endParaRPr lang="fr-FR" sz="2000" b="1" dirty="0">
              <a:latin typeface="Times New Roman" pitchFamily="18" charset="0"/>
              <a:cs typeface="Times New Roman" pitchFamily="18" charset="0"/>
            </a:endParaRPr>
          </a:p>
        </p:txBody>
      </p:sp>
      <p:sp>
        <p:nvSpPr>
          <p:cNvPr id="16" name="Rectangle 15"/>
          <p:cNvSpPr/>
          <p:nvPr/>
        </p:nvSpPr>
        <p:spPr>
          <a:xfrm>
            <a:off x="4644008" y="3198455"/>
            <a:ext cx="4427984" cy="2246769"/>
          </a:xfrm>
          <a:prstGeom prst="rect">
            <a:avLst/>
          </a:prstGeom>
        </p:spPr>
        <p:txBody>
          <a:bodyPr wrap="square">
            <a:spAutoFit/>
          </a:bodyPr>
          <a:lstStyle/>
          <a:p>
            <a:pPr lvl="0" fontAlgn="base">
              <a:spcBef>
                <a:spcPct val="0"/>
              </a:spcBef>
              <a:spcAft>
                <a:spcPct val="0"/>
              </a:spcAft>
            </a:pPr>
            <a:r>
              <a:rPr lang="fr-FR" sz="2000" dirty="0" smtClean="0">
                <a:solidFill>
                  <a:srgbClr val="0070C0"/>
                </a:solidFill>
                <a:latin typeface="Times New Roman" pitchFamily="18" charset="0"/>
                <a:ea typeface="Times New Roman" pitchFamily="18" charset="0"/>
                <a:cs typeface="Times New Roman" pitchFamily="18" charset="0"/>
              </a:rPr>
              <a:t>Dans la seigneurie, certains paysans sont libres et peuvent quitter le domaine : ce sont </a:t>
            </a:r>
            <a:r>
              <a:rPr lang="fr-FR" sz="2000" b="1" dirty="0" smtClean="0">
                <a:solidFill>
                  <a:srgbClr val="FF0000"/>
                </a:solidFill>
                <a:latin typeface="Times New Roman" pitchFamily="18" charset="0"/>
                <a:ea typeface="Times New Roman" pitchFamily="18" charset="0"/>
                <a:cs typeface="Times New Roman" pitchFamily="18" charset="0"/>
              </a:rPr>
              <a:t>les vilains</a:t>
            </a:r>
            <a:r>
              <a:rPr lang="fr-FR" sz="2000" dirty="0" smtClean="0">
                <a:solidFill>
                  <a:srgbClr val="FF0000"/>
                </a:solidFill>
                <a:latin typeface="Times New Roman" pitchFamily="18" charset="0"/>
                <a:ea typeface="Times New Roman" pitchFamily="18" charset="0"/>
                <a:cs typeface="Times New Roman" pitchFamily="18" charset="0"/>
              </a:rPr>
              <a:t>.</a:t>
            </a:r>
          </a:p>
          <a:p>
            <a:pPr lvl="0" fontAlgn="base">
              <a:spcBef>
                <a:spcPct val="0"/>
              </a:spcBef>
              <a:spcAft>
                <a:spcPct val="0"/>
              </a:spcAft>
            </a:pPr>
            <a:endParaRPr lang="fr-FR" sz="2000" dirty="0" smtClean="0">
              <a:solidFill>
                <a:srgbClr val="0070C0"/>
              </a:solidFill>
              <a:latin typeface="Times New Roman" pitchFamily="18" charset="0"/>
              <a:ea typeface="Times New Roman" pitchFamily="18" charset="0"/>
              <a:cs typeface="Times New Roman" pitchFamily="18" charset="0"/>
            </a:endParaRPr>
          </a:p>
          <a:p>
            <a:pPr lvl="0" fontAlgn="base">
              <a:spcBef>
                <a:spcPct val="0"/>
              </a:spcBef>
              <a:spcAft>
                <a:spcPct val="0"/>
              </a:spcAft>
            </a:pPr>
            <a:r>
              <a:rPr lang="fr-FR" sz="2000" dirty="0" smtClean="0">
                <a:solidFill>
                  <a:srgbClr val="0070C0"/>
                </a:solidFill>
                <a:latin typeface="Times New Roman" pitchFamily="18" charset="0"/>
                <a:ea typeface="Times New Roman" pitchFamily="18" charset="0"/>
                <a:cs typeface="Times New Roman" pitchFamily="18" charset="0"/>
              </a:rPr>
              <a:t>D’autres paysans sont non libres, attachés à la terre et appartiennent au seigneur : ce sont </a:t>
            </a:r>
            <a:r>
              <a:rPr lang="fr-FR" sz="2000" b="1" dirty="0" smtClean="0">
                <a:solidFill>
                  <a:srgbClr val="FF0000"/>
                </a:solidFill>
                <a:latin typeface="Times New Roman" pitchFamily="18" charset="0"/>
                <a:ea typeface="Times New Roman" pitchFamily="18" charset="0"/>
                <a:cs typeface="Times New Roman" pitchFamily="18" charset="0"/>
              </a:rPr>
              <a:t>les serfs</a:t>
            </a:r>
            <a:r>
              <a:rPr lang="fr-FR" sz="2000" dirty="0" smtClean="0">
                <a:solidFill>
                  <a:srgbClr val="FF0000"/>
                </a:solidFill>
                <a:latin typeface="Times New Roman" pitchFamily="18" charset="0"/>
                <a:ea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3" presetClass="entr" presetSubtype="272" fill="hold" nodeType="afterEffect">
                                  <p:stCondLst>
                                    <p:cond delay="0"/>
                                  </p:stCondLst>
                                  <p:childTnLst>
                                    <p:set>
                                      <p:cBhvr>
                                        <p:cTn id="15" dur="1" fill="hold">
                                          <p:stCondLst>
                                            <p:cond delay="0"/>
                                          </p:stCondLst>
                                        </p:cTn>
                                        <p:tgtEl>
                                          <p:spTgt spid="1029"/>
                                        </p:tgtEl>
                                        <p:attrNameLst>
                                          <p:attrName>style.visibility</p:attrName>
                                        </p:attrNameLst>
                                      </p:cBhvr>
                                      <p:to>
                                        <p:strVal val="visible"/>
                                      </p:to>
                                    </p:set>
                                    <p:anim calcmode="lin" valueType="num">
                                      <p:cBhvr>
                                        <p:cTn id="16" dur="3000" fill="hold"/>
                                        <p:tgtEl>
                                          <p:spTgt spid="1029"/>
                                        </p:tgtEl>
                                        <p:attrNameLst>
                                          <p:attrName>ppt_w</p:attrName>
                                        </p:attrNameLst>
                                      </p:cBhvr>
                                      <p:tavLst>
                                        <p:tav tm="0">
                                          <p:val>
                                            <p:strVal val="2/3*#ppt_w"/>
                                          </p:val>
                                        </p:tav>
                                        <p:tav tm="100000">
                                          <p:val>
                                            <p:strVal val="#ppt_w"/>
                                          </p:val>
                                        </p:tav>
                                      </p:tavLst>
                                    </p:anim>
                                    <p:anim calcmode="lin" valueType="num">
                                      <p:cBhvr>
                                        <p:cTn id="17" dur="3000" fill="hold"/>
                                        <p:tgtEl>
                                          <p:spTgt spid="1029"/>
                                        </p:tgtEl>
                                        <p:attrNameLst>
                                          <p:attrName>ppt_h</p:attrName>
                                        </p:attrNameLst>
                                      </p:cBhvr>
                                      <p:tavLst>
                                        <p:tav tm="0">
                                          <p:val>
                                            <p:strVal val="2/3*#ppt_h"/>
                                          </p:val>
                                        </p:tav>
                                        <p:tav tm="100000">
                                          <p:val>
                                            <p:strVal val="#ppt_h"/>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95536" y="188640"/>
            <a:ext cx="8136904" cy="461665"/>
          </a:xfrm>
          <a:prstGeom prst="rect">
            <a:avLst/>
          </a:prstGeom>
          <a:noFill/>
        </p:spPr>
        <p:txBody>
          <a:bodyPr wrap="square" rtlCol="0">
            <a:spAutoFit/>
          </a:bodyPr>
          <a:lstStyle/>
          <a:p>
            <a:r>
              <a:rPr lang="fr-FR" sz="2400" b="1" dirty="0" smtClean="0">
                <a:solidFill>
                  <a:srgbClr val="FF0000"/>
                </a:solidFill>
                <a:latin typeface="Times New Roman" pitchFamily="18" charset="0"/>
                <a:cs typeface="Times New Roman" pitchFamily="18" charset="0"/>
              </a:rPr>
              <a:t>III- </a:t>
            </a:r>
            <a:r>
              <a:rPr lang="fr-FR" sz="2400" b="1" u="sng" dirty="0" smtClean="0">
                <a:solidFill>
                  <a:srgbClr val="FF0000"/>
                </a:solidFill>
                <a:latin typeface="Times New Roman" pitchFamily="18" charset="0"/>
                <a:cs typeface="Times New Roman" pitchFamily="18" charset="0"/>
              </a:rPr>
              <a:t>Le mode de vie des seigneurs :</a:t>
            </a:r>
            <a:endParaRPr lang="fr-FR" sz="2400" u="sng" dirty="0">
              <a:solidFill>
                <a:srgbClr val="FF0000"/>
              </a:solidFill>
              <a:latin typeface="Times New Roman" pitchFamily="18" charset="0"/>
              <a:cs typeface="Times New Roman" pitchFamily="18" charset="0"/>
            </a:endParaRPr>
          </a:p>
        </p:txBody>
      </p:sp>
      <p:sp>
        <p:nvSpPr>
          <p:cNvPr id="5" name="ZoneTexte 4"/>
          <p:cNvSpPr txBox="1"/>
          <p:nvPr/>
        </p:nvSpPr>
        <p:spPr>
          <a:xfrm>
            <a:off x="1187624" y="836712"/>
            <a:ext cx="6120680" cy="400110"/>
          </a:xfrm>
          <a:prstGeom prst="rect">
            <a:avLst/>
          </a:prstGeom>
          <a:noFill/>
        </p:spPr>
        <p:txBody>
          <a:bodyPr wrap="square" rtlCol="0">
            <a:spAutoFit/>
          </a:bodyPr>
          <a:lstStyle/>
          <a:p>
            <a:r>
              <a:rPr lang="fr-FR" sz="2000" b="1" dirty="0" smtClean="0">
                <a:solidFill>
                  <a:srgbClr val="FF0000"/>
                </a:solidFill>
                <a:latin typeface="Times New Roman" pitchFamily="18" charset="0"/>
                <a:cs typeface="Times New Roman" pitchFamily="18" charset="0"/>
              </a:rPr>
              <a:t>1) </a:t>
            </a:r>
            <a:r>
              <a:rPr lang="fr-FR" sz="2000" b="1" u="sng" dirty="0" smtClean="0">
                <a:solidFill>
                  <a:srgbClr val="FF0000"/>
                </a:solidFill>
                <a:latin typeface="Times New Roman" pitchFamily="18" charset="0"/>
                <a:cs typeface="Times New Roman" pitchFamily="18" charset="0"/>
              </a:rPr>
              <a:t>La vie à la cour :</a:t>
            </a:r>
            <a:endParaRPr lang="fr-FR" sz="2000" b="1" u="sng" dirty="0">
              <a:solidFill>
                <a:srgbClr val="FF0000"/>
              </a:solidFill>
              <a:latin typeface="Times New Roman" pitchFamily="18" charset="0"/>
              <a:cs typeface="Times New Roman" pitchFamily="18" charset="0"/>
            </a:endParaRPr>
          </a:p>
        </p:txBody>
      </p:sp>
      <p:pic>
        <p:nvPicPr>
          <p:cNvPr id="30723" name="Picture 3" descr="C:\Users\Guillaume\Desktop\Cours Plaisance du Gers\5e\Seigneurs et paysans\Images\Château fort.png"/>
          <p:cNvPicPr>
            <a:picLocks noChangeAspect="1" noChangeArrowheads="1"/>
          </p:cNvPicPr>
          <p:nvPr/>
        </p:nvPicPr>
        <p:blipFill>
          <a:blip r:embed="rId2" cstate="print"/>
          <a:srcRect/>
          <a:stretch>
            <a:fillRect/>
          </a:stretch>
        </p:blipFill>
        <p:spPr bwMode="auto">
          <a:xfrm>
            <a:off x="251520" y="1484784"/>
            <a:ext cx="4628852" cy="3481983"/>
          </a:xfrm>
          <a:prstGeom prst="rect">
            <a:avLst/>
          </a:prstGeom>
          <a:noFill/>
        </p:spPr>
      </p:pic>
      <p:sp>
        <p:nvSpPr>
          <p:cNvPr id="9" name="ZoneTexte 8"/>
          <p:cNvSpPr txBox="1"/>
          <p:nvPr/>
        </p:nvSpPr>
        <p:spPr>
          <a:xfrm>
            <a:off x="4716016" y="5661248"/>
            <a:ext cx="4283968" cy="1015663"/>
          </a:xfrm>
          <a:prstGeom prst="rect">
            <a:avLst/>
          </a:prstGeom>
          <a:noFill/>
        </p:spPr>
        <p:txBody>
          <a:bodyPr wrap="square" rtlCol="0">
            <a:spAutoFit/>
          </a:bodyPr>
          <a:lstStyle/>
          <a:p>
            <a:pPr algn="just"/>
            <a:r>
              <a:rPr lang="fr-FR" sz="2000" dirty="0" smtClean="0">
                <a:solidFill>
                  <a:srgbClr val="0070C0"/>
                </a:solidFill>
                <a:latin typeface="Times New Roman" pitchFamily="18" charset="0"/>
                <a:cs typeface="Times New Roman" pitchFamily="18" charset="0"/>
              </a:rPr>
              <a:t>Le seigneur vit dans </a:t>
            </a:r>
            <a:r>
              <a:rPr lang="fr-FR" sz="2000" b="1" dirty="0" smtClean="0">
                <a:solidFill>
                  <a:srgbClr val="FF0000"/>
                </a:solidFill>
                <a:latin typeface="Times New Roman" pitchFamily="18" charset="0"/>
                <a:cs typeface="Times New Roman" pitchFamily="18" charset="0"/>
              </a:rPr>
              <a:t>le château </a:t>
            </a:r>
            <a:r>
              <a:rPr lang="fr-FR" sz="2000" dirty="0" smtClean="0">
                <a:solidFill>
                  <a:srgbClr val="0070C0"/>
                </a:solidFill>
                <a:latin typeface="Times New Roman" pitchFamily="18" charset="0"/>
                <a:cs typeface="Times New Roman" pitchFamily="18" charset="0"/>
              </a:rPr>
              <a:t>construction défensive et lieu de refuge en cas d’attaque qui domine le village.</a:t>
            </a:r>
            <a:endParaRPr lang="fr-FR" sz="2000" dirty="0">
              <a:solidFill>
                <a:srgbClr val="0070C0"/>
              </a:solidFill>
              <a:latin typeface="Times New Roman" pitchFamily="18" charset="0"/>
              <a:cs typeface="Times New Roman" pitchFamily="18" charset="0"/>
            </a:endParaRPr>
          </a:p>
        </p:txBody>
      </p:sp>
      <p:pic>
        <p:nvPicPr>
          <p:cNvPr id="30729" name="Picture 9" descr="C:\Users\Guillaume\Desktop\Cours Plaisance du Gers\5e\Seigneurs et paysans\Images\Château de Coucy.png"/>
          <p:cNvPicPr>
            <a:picLocks noChangeAspect="1" noChangeArrowheads="1"/>
          </p:cNvPicPr>
          <p:nvPr/>
        </p:nvPicPr>
        <p:blipFill>
          <a:blip r:embed="rId3" cstate="print"/>
          <a:srcRect/>
          <a:stretch>
            <a:fillRect/>
          </a:stretch>
        </p:blipFill>
        <p:spPr bwMode="auto">
          <a:xfrm>
            <a:off x="5004048" y="1484784"/>
            <a:ext cx="3715510" cy="4047381"/>
          </a:xfrm>
          <a:prstGeom prst="rect">
            <a:avLst/>
          </a:prstGeom>
          <a:noFill/>
        </p:spPr>
      </p:pic>
      <p:sp>
        <p:nvSpPr>
          <p:cNvPr id="16" name="ZoneTexte 15"/>
          <p:cNvSpPr txBox="1"/>
          <p:nvPr/>
        </p:nvSpPr>
        <p:spPr>
          <a:xfrm>
            <a:off x="683568" y="4993431"/>
            <a:ext cx="4680520" cy="307777"/>
          </a:xfrm>
          <a:prstGeom prst="rect">
            <a:avLst/>
          </a:prstGeom>
          <a:noFill/>
        </p:spPr>
        <p:txBody>
          <a:bodyPr wrap="square" rtlCol="0">
            <a:spAutoFit/>
          </a:bodyPr>
          <a:lstStyle/>
          <a:p>
            <a:r>
              <a:rPr lang="fr-FR" sz="1400" i="1" dirty="0" smtClean="0">
                <a:latin typeface="Times New Roman" pitchFamily="18" charset="0"/>
                <a:cs typeface="Times New Roman" pitchFamily="18" charset="0"/>
              </a:rPr>
              <a:t>Château fort de </a:t>
            </a:r>
            <a:r>
              <a:rPr lang="fr-FR" sz="1400" i="1" dirty="0" err="1" smtClean="0">
                <a:latin typeface="Times New Roman" pitchFamily="18" charset="0"/>
                <a:cs typeface="Times New Roman" pitchFamily="18" charset="0"/>
              </a:rPr>
              <a:t>Bonaguil</a:t>
            </a:r>
            <a:r>
              <a:rPr lang="fr-FR" sz="1400" i="1" dirty="0" smtClean="0">
                <a:latin typeface="Times New Roman" pitchFamily="18" charset="0"/>
                <a:cs typeface="Times New Roman" pitchFamily="18" charset="0"/>
              </a:rPr>
              <a:t> (Lot-et-Garonne).</a:t>
            </a:r>
            <a:endParaRPr lang="fr-FR" sz="1400"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3000"/>
                                        <p:tgtEl>
                                          <p:spTgt spid="4"/>
                                        </p:tgtEl>
                                      </p:cBhvr>
                                    </p:animEffect>
                                  </p:childTnLst>
                                </p:cTn>
                              </p:par>
                            </p:childTnLst>
                          </p:cTn>
                        </p:par>
                        <p:par>
                          <p:cTn id="8" fill="hold">
                            <p:stCondLst>
                              <p:cond delay="3000"/>
                            </p:stCondLst>
                            <p:childTnLst>
                              <p:par>
                                <p:cTn id="9" presetID="1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lide(fromLeft)">
                                      <p:cBhvr>
                                        <p:cTn id="11" dur="5000"/>
                                        <p:tgtEl>
                                          <p:spTgt spid="5"/>
                                        </p:tgtEl>
                                      </p:cBhvr>
                                    </p:animEffect>
                                  </p:childTnLst>
                                </p:cTn>
                              </p:par>
                            </p:childTnLst>
                          </p:cTn>
                        </p:par>
                        <p:par>
                          <p:cTn id="12" fill="hold">
                            <p:stCondLst>
                              <p:cond delay="8000"/>
                            </p:stCondLst>
                            <p:childTnLst>
                              <p:par>
                                <p:cTn id="13" presetID="53" presetClass="entr" presetSubtype="0" fill="hold" nodeType="afterEffect">
                                  <p:stCondLst>
                                    <p:cond delay="0"/>
                                  </p:stCondLst>
                                  <p:childTnLst>
                                    <p:set>
                                      <p:cBhvr>
                                        <p:cTn id="14" dur="1" fill="hold">
                                          <p:stCondLst>
                                            <p:cond delay="0"/>
                                          </p:stCondLst>
                                        </p:cTn>
                                        <p:tgtEl>
                                          <p:spTgt spid="30723"/>
                                        </p:tgtEl>
                                        <p:attrNameLst>
                                          <p:attrName>style.visibility</p:attrName>
                                        </p:attrNameLst>
                                      </p:cBhvr>
                                      <p:to>
                                        <p:strVal val="visible"/>
                                      </p:to>
                                    </p:set>
                                    <p:anim calcmode="lin" valueType="num">
                                      <p:cBhvr>
                                        <p:cTn id="15" dur="3000" fill="hold"/>
                                        <p:tgtEl>
                                          <p:spTgt spid="30723"/>
                                        </p:tgtEl>
                                        <p:attrNameLst>
                                          <p:attrName>ppt_w</p:attrName>
                                        </p:attrNameLst>
                                      </p:cBhvr>
                                      <p:tavLst>
                                        <p:tav tm="0">
                                          <p:val>
                                            <p:fltVal val="0"/>
                                          </p:val>
                                        </p:tav>
                                        <p:tav tm="100000">
                                          <p:val>
                                            <p:strVal val="#ppt_w"/>
                                          </p:val>
                                        </p:tav>
                                      </p:tavLst>
                                    </p:anim>
                                    <p:anim calcmode="lin" valueType="num">
                                      <p:cBhvr>
                                        <p:cTn id="16" dur="3000" fill="hold"/>
                                        <p:tgtEl>
                                          <p:spTgt spid="30723"/>
                                        </p:tgtEl>
                                        <p:attrNameLst>
                                          <p:attrName>ppt_h</p:attrName>
                                        </p:attrNameLst>
                                      </p:cBhvr>
                                      <p:tavLst>
                                        <p:tav tm="0">
                                          <p:val>
                                            <p:fltVal val="0"/>
                                          </p:val>
                                        </p:tav>
                                        <p:tav tm="100000">
                                          <p:val>
                                            <p:strVal val="#ppt_h"/>
                                          </p:val>
                                        </p:tav>
                                      </p:tavLst>
                                    </p:anim>
                                    <p:animEffect transition="in" filter="fade">
                                      <p:cBhvr>
                                        <p:cTn id="17" dur="3000"/>
                                        <p:tgtEl>
                                          <p:spTgt spid="30723"/>
                                        </p:tgtEl>
                                      </p:cBhvr>
                                    </p:animEffect>
                                  </p:childTnLst>
                                </p:cTn>
                              </p:par>
                            </p:childTnLst>
                          </p:cTn>
                        </p:par>
                        <p:par>
                          <p:cTn id="18" fill="hold">
                            <p:stCondLst>
                              <p:cond delay="11000"/>
                            </p:stCondLst>
                            <p:childTnLst>
                              <p:par>
                                <p:cTn id="19" presetID="53"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3000" fill="hold"/>
                                        <p:tgtEl>
                                          <p:spTgt spid="16"/>
                                        </p:tgtEl>
                                        <p:attrNameLst>
                                          <p:attrName>ppt_w</p:attrName>
                                        </p:attrNameLst>
                                      </p:cBhvr>
                                      <p:tavLst>
                                        <p:tav tm="0">
                                          <p:val>
                                            <p:fltVal val="0"/>
                                          </p:val>
                                        </p:tav>
                                        <p:tav tm="100000">
                                          <p:val>
                                            <p:strVal val="#ppt_w"/>
                                          </p:val>
                                        </p:tav>
                                      </p:tavLst>
                                    </p:anim>
                                    <p:anim calcmode="lin" valueType="num">
                                      <p:cBhvr>
                                        <p:cTn id="22" dur="3000" fill="hold"/>
                                        <p:tgtEl>
                                          <p:spTgt spid="16"/>
                                        </p:tgtEl>
                                        <p:attrNameLst>
                                          <p:attrName>ppt_h</p:attrName>
                                        </p:attrNameLst>
                                      </p:cBhvr>
                                      <p:tavLst>
                                        <p:tav tm="0">
                                          <p:val>
                                            <p:fltVal val="0"/>
                                          </p:val>
                                        </p:tav>
                                        <p:tav tm="100000">
                                          <p:val>
                                            <p:strVal val="#ppt_h"/>
                                          </p:val>
                                        </p:tav>
                                      </p:tavLst>
                                    </p:anim>
                                    <p:animEffect transition="in" filter="fade">
                                      <p:cBhvr>
                                        <p:cTn id="23" dur="3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0729"/>
                                        </p:tgtEl>
                                        <p:attrNameLst>
                                          <p:attrName>style.visibility</p:attrName>
                                        </p:attrNameLst>
                                      </p:cBhvr>
                                      <p:to>
                                        <p:strVal val="visible"/>
                                      </p:to>
                                    </p:set>
                                    <p:anim calcmode="lin" valueType="num">
                                      <p:cBhvr>
                                        <p:cTn id="28" dur="3000" fill="hold"/>
                                        <p:tgtEl>
                                          <p:spTgt spid="30729"/>
                                        </p:tgtEl>
                                        <p:attrNameLst>
                                          <p:attrName>ppt_w</p:attrName>
                                        </p:attrNameLst>
                                      </p:cBhvr>
                                      <p:tavLst>
                                        <p:tav tm="0">
                                          <p:val>
                                            <p:fltVal val="0"/>
                                          </p:val>
                                        </p:tav>
                                        <p:tav tm="100000">
                                          <p:val>
                                            <p:strVal val="#ppt_w"/>
                                          </p:val>
                                        </p:tav>
                                      </p:tavLst>
                                    </p:anim>
                                    <p:anim calcmode="lin" valueType="num">
                                      <p:cBhvr>
                                        <p:cTn id="29" dur="3000" fill="hold"/>
                                        <p:tgtEl>
                                          <p:spTgt spid="30729"/>
                                        </p:tgtEl>
                                        <p:attrNameLst>
                                          <p:attrName>ppt_h</p:attrName>
                                        </p:attrNameLst>
                                      </p:cBhvr>
                                      <p:tavLst>
                                        <p:tav tm="0">
                                          <p:val>
                                            <p:fltVal val="0"/>
                                          </p:val>
                                        </p:tav>
                                        <p:tav tm="100000">
                                          <p:val>
                                            <p:strVal val="#ppt_h"/>
                                          </p:val>
                                        </p:tav>
                                      </p:tavLst>
                                    </p:anim>
                                    <p:animEffect transition="in" filter="fade">
                                      <p:cBhvr>
                                        <p:cTn id="30" dur="3000"/>
                                        <p:tgtEl>
                                          <p:spTgt spid="307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Guillaume\Desktop\Cours Plaisance du Gers\5e\Seigneurs et paysans\Images\Justice seigneur.png"/>
          <p:cNvPicPr>
            <a:picLocks noChangeAspect="1" noChangeArrowheads="1"/>
          </p:cNvPicPr>
          <p:nvPr/>
        </p:nvPicPr>
        <p:blipFill>
          <a:blip r:embed="rId2" cstate="print"/>
          <a:srcRect/>
          <a:stretch>
            <a:fillRect/>
          </a:stretch>
        </p:blipFill>
        <p:spPr bwMode="auto">
          <a:xfrm>
            <a:off x="107504" y="188640"/>
            <a:ext cx="4968552" cy="4165494"/>
          </a:xfrm>
          <a:prstGeom prst="rect">
            <a:avLst/>
          </a:prstGeom>
          <a:noFill/>
        </p:spPr>
      </p:pic>
      <p:pic>
        <p:nvPicPr>
          <p:cNvPr id="5" name="Picture 8" descr="C:\Users\Guillaume\Desktop\les seigneurs 2.png"/>
          <p:cNvPicPr>
            <a:picLocks noChangeAspect="1" noChangeArrowheads="1"/>
          </p:cNvPicPr>
          <p:nvPr/>
        </p:nvPicPr>
        <p:blipFill>
          <a:blip r:embed="rId3" cstate="print"/>
          <a:srcRect/>
          <a:stretch>
            <a:fillRect/>
          </a:stretch>
        </p:blipFill>
        <p:spPr bwMode="auto">
          <a:xfrm>
            <a:off x="5220072" y="188640"/>
            <a:ext cx="3819314" cy="4176464"/>
          </a:xfrm>
          <a:prstGeom prst="rect">
            <a:avLst/>
          </a:prstGeom>
          <a:noFill/>
        </p:spPr>
      </p:pic>
      <p:sp>
        <p:nvSpPr>
          <p:cNvPr id="6" name="ZoneTexte 5"/>
          <p:cNvSpPr txBox="1"/>
          <p:nvPr/>
        </p:nvSpPr>
        <p:spPr>
          <a:xfrm>
            <a:off x="3563888" y="4974267"/>
            <a:ext cx="5688632" cy="830997"/>
          </a:xfrm>
          <a:prstGeom prst="rect">
            <a:avLst/>
          </a:prstGeom>
          <a:noFill/>
        </p:spPr>
        <p:txBody>
          <a:bodyPr wrap="square" rtlCol="0">
            <a:spAutoFit/>
          </a:bodyPr>
          <a:lstStyle/>
          <a:p>
            <a:pPr algn="just"/>
            <a:r>
              <a:rPr lang="fr-FR" sz="2400" u="sng" dirty="0" smtClean="0">
                <a:latin typeface="Times New Roman" pitchFamily="18" charset="0"/>
                <a:cs typeface="Times New Roman" pitchFamily="18" charset="0"/>
              </a:rPr>
              <a:t>Le seigneur a autorité sur ses paysans et </a:t>
            </a:r>
          </a:p>
          <a:p>
            <a:pPr algn="just"/>
            <a:r>
              <a:rPr lang="fr-FR" sz="2400" u="sng" dirty="0" smtClean="0">
                <a:latin typeface="Times New Roman" pitchFamily="18" charset="0"/>
                <a:cs typeface="Times New Roman" pitchFamily="18" charset="0"/>
              </a:rPr>
              <a:t>rend la justice seigneuriale en cas de faute.</a:t>
            </a:r>
            <a:endParaRPr lang="fr-FR" sz="2400" u="sng" dirty="0">
              <a:latin typeface="Times New Roman" pitchFamily="18" charset="0"/>
              <a:cs typeface="Times New Roman" pitchFamily="18" charset="0"/>
            </a:endParaRPr>
          </a:p>
        </p:txBody>
      </p:sp>
      <p:pic>
        <p:nvPicPr>
          <p:cNvPr id="7" name="Picture 2"/>
          <p:cNvPicPr>
            <a:picLocks noChangeAspect="1" noChangeArrowheads="1"/>
          </p:cNvPicPr>
          <p:nvPr/>
        </p:nvPicPr>
        <p:blipFill>
          <a:blip r:embed="rId4" cstate="print"/>
          <a:srcRect/>
          <a:stretch>
            <a:fillRect/>
          </a:stretch>
        </p:blipFill>
        <p:spPr bwMode="auto">
          <a:xfrm>
            <a:off x="-36512" y="4365104"/>
            <a:ext cx="3237900" cy="249289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Effect transition="in" filter="fade">
                                      <p:cBhvr>
                                        <p:cTn id="9" dur="3000"/>
                                        <p:tgtEl>
                                          <p:spTgt spid="4"/>
                                        </p:tgtEl>
                                      </p:cBhvr>
                                    </p:animEffect>
                                  </p:childTnLst>
                                </p:cTn>
                              </p:par>
                              <p:par>
                                <p:cTn id="10" presetID="53"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3000" fill="hold"/>
                                        <p:tgtEl>
                                          <p:spTgt spid="5"/>
                                        </p:tgtEl>
                                        <p:attrNameLst>
                                          <p:attrName>ppt_w</p:attrName>
                                        </p:attrNameLst>
                                      </p:cBhvr>
                                      <p:tavLst>
                                        <p:tav tm="0">
                                          <p:val>
                                            <p:fltVal val="0"/>
                                          </p:val>
                                        </p:tav>
                                        <p:tav tm="100000">
                                          <p:val>
                                            <p:strVal val="#ppt_w"/>
                                          </p:val>
                                        </p:tav>
                                      </p:tavLst>
                                    </p:anim>
                                    <p:anim calcmode="lin" valueType="num">
                                      <p:cBhvr>
                                        <p:cTn id="13" dur="3000" fill="hold"/>
                                        <p:tgtEl>
                                          <p:spTgt spid="5"/>
                                        </p:tgtEl>
                                        <p:attrNameLst>
                                          <p:attrName>ppt_h</p:attrName>
                                        </p:attrNameLst>
                                      </p:cBhvr>
                                      <p:tavLst>
                                        <p:tav tm="0">
                                          <p:val>
                                            <p:fltVal val="0"/>
                                          </p:val>
                                        </p:tav>
                                        <p:tav tm="100000">
                                          <p:val>
                                            <p:strVal val="#ppt_h"/>
                                          </p:val>
                                        </p:tav>
                                      </p:tavLst>
                                    </p:anim>
                                    <p:animEffect transition="in" filter="fade">
                                      <p:cBhvr>
                                        <p:cTn id="14" dur="3000"/>
                                        <p:tgtEl>
                                          <p:spTgt spid="5"/>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par>
                          <p:cTn id="19" fill="hold">
                            <p:stCondLst>
                              <p:cond delay="50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31640" y="851228"/>
            <a:ext cx="6624736" cy="1569660"/>
          </a:xfrm>
          <a:prstGeom prst="rect">
            <a:avLst/>
          </a:prstGeom>
          <a:noFill/>
        </p:spPr>
        <p:txBody>
          <a:bodyPr wrap="square" rtlCol="0">
            <a:spAutoFit/>
          </a:bodyPr>
          <a:lstStyle/>
          <a:p>
            <a:pPr algn="ctr"/>
            <a:r>
              <a:rPr lang="fr-FR"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Paysans et seigneurs </a:t>
            </a:r>
          </a:p>
          <a:p>
            <a:pPr algn="ctr"/>
            <a:r>
              <a:rPr lang="fr-FR"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au Moyen-</a:t>
            </a:r>
            <a:r>
              <a:rPr lang="fr-FR" sz="4800" b="1" cap="all"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â</a:t>
            </a:r>
            <a:r>
              <a:rPr lang="fr-FR"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ge :</a:t>
            </a:r>
            <a:endParaRPr lang="fr-FR"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4"/>
          <p:cNvSpPr/>
          <p:nvPr/>
        </p:nvSpPr>
        <p:spPr>
          <a:xfrm>
            <a:off x="1619672" y="620688"/>
            <a:ext cx="6048672" cy="2088232"/>
          </a:xfrm>
          <a:prstGeom prst="rect">
            <a:avLst/>
          </a:prstGeom>
          <a:noFill/>
          <a:ln w="50800"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1" name="Picture 3" descr="C:\Users\Guillaume\Desktop\Vie à la cours 3.png"/>
          <p:cNvPicPr>
            <a:picLocks noChangeAspect="1" noChangeArrowheads="1"/>
          </p:cNvPicPr>
          <p:nvPr/>
        </p:nvPicPr>
        <p:blipFill>
          <a:blip r:embed="rId2" cstate="print"/>
          <a:srcRect/>
          <a:stretch>
            <a:fillRect/>
          </a:stretch>
        </p:blipFill>
        <p:spPr bwMode="auto">
          <a:xfrm>
            <a:off x="35497" y="3284984"/>
            <a:ext cx="3240360" cy="3456384"/>
          </a:xfrm>
          <a:prstGeom prst="rect">
            <a:avLst/>
          </a:prstGeom>
          <a:noFill/>
        </p:spPr>
      </p:pic>
      <p:pic>
        <p:nvPicPr>
          <p:cNvPr id="2052" name="Picture 4" descr="C:\Users\Guillaume\Desktop\Vie à la cour 3.png"/>
          <p:cNvPicPr>
            <a:picLocks noChangeAspect="1" noChangeArrowheads="1"/>
          </p:cNvPicPr>
          <p:nvPr/>
        </p:nvPicPr>
        <p:blipFill>
          <a:blip r:embed="rId3" cstate="print"/>
          <a:srcRect/>
          <a:stretch>
            <a:fillRect/>
          </a:stretch>
        </p:blipFill>
        <p:spPr bwMode="auto">
          <a:xfrm>
            <a:off x="3275857" y="3356992"/>
            <a:ext cx="3312368" cy="3384376"/>
          </a:xfrm>
          <a:prstGeom prst="rect">
            <a:avLst/>
          </a:prstGeom>
          <a:noFill/>
        </p:spPr>
      </p:pic>
      <p:pic>
        <p:nvPicPr>
          <p:cNvPr id="9" name="Picture 2" descr="http://perlbal.hi-pi.com/blog-images/39831/gd/1256471604/Les-conditions-de-vie-des-paysans-au-moyen-age.jpg"/>
          <p:cNvPicPr>
            <a:picLocks noChangeAspect="1" noChangeArrowheads="1"/>
          </p:cNvPicPr>
          <p:nvPr/>
        </p:nvPicPr>
        <p:blipFill>
          <a:blip r:embed="rId4" cstate="print"/>
          <a:srcRect/>
          <a:stretch>
            <a:fillRect/>
          </a:stretch>
        </p:blipFill>
        <p:spPr bwMode="auto">
          <a:xfrm>
            <a:off x="6516216" y="3356992"/>
            <a:ext cx="2627784" cy="33843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925" decel="100000"/>
                                        <p:tgtEl>
                                          <p:spTgt spid="4"/>
                                        </p:tgtEl>
                                      </p:cBhvr>
                                    </p:animEffect>
                                    <p:animScale>
                                      <p:cBhvr>
                                        <p:cTn id="8" dur="1925" decel="100000"/>
                                        <p:tgtEl>
                                          <p:spTgt spid="4"/>
                                        </p:tgtEl>
                                      </p:cBhvr>
                                      <p:from x="10000" y="10000"/>
                                      <p:to x="200000" y="450000"/>
                                    </p:animScale>
                                    <p:animScale>
                                      <p:cBhvr>
                                        <p:cTn id="9" dur="3075" accel="100000" fill="hold">
                                          <p:stCondLst>
                                            <p:cond delay="1925"/>
                                          </p:stCondLst>
                                        </p:cTn>
                                        <p:tgtEl>
                                          <p:spTgt spid="4"/>
                                        </p:tgtEl>
                                      </p:cBhvr>
                                      <p:from x="200000" y="450000"/>
                                      <p:to x="100000" y="100000"/>
                                    </p:animScale>
                                    <p:set>
                                      <p:cBhvr>
                                        <p:cTn id="10" dur="1925" fill="hold"/>
                                        <p:tgtEl>
                                          <p:spTgt spid="4"/>
                                        </p:tgtEl>
                                        <p:attrNameLst>
                                          <p:attrName>ppt_x</p:attrName>
                                        </p:attrNameLst>
                                      </p:cBhvr>
                                      <p:to>
                                        <p:strVal val="(0.5)"/>
                                      </p:to>
                                    </p:set>
                                    <p:anim from="(0.5)" to="(#ppt_x)" calcmode="lin" valueType="num">
                                      <p:cBhvr>
                                        <p:cTn id="11" dur="3075" accel="100000" fill="hold">
                                          <p:stCondLst>
                                            <p:cond delay="1925"/>
                                          </p:stCondLst>
                                        </p:cTn>
                                        <p:tgtEl>
                                          <p:spTgt spid="4"/>
                                        </p:tgtEl>
                                        <p:attrNameLst>
                                          <p:attrName>ppt_x</p:attrName>
                                        </p:attrNameLst>
                                      </p:cBhvr>
                                    </p:anim>
                                    <p:set>
                                      <p:cBhvr>
                                        <p:cTn id="12" dur="1925" fill="hold"/>
                                        <p:tgtEl>
                                          <p:spTgt spid="4"/>
                                        </p:tgtEl>
                                        <p:attrNameLst>
                                          <p:attrName>ppt_y</p:attrName>
                                        </p:attrNameLst>
                                      </p:cBhvr>
                                      <p:to>
                                        <p:strVal val="(#ppt_y+0.4)"/>
                                      </p:to>
                                    </p:set>
                                    <p:anim from="(#ppt_y+0.4)" to="(#ppt_y)" calcmode="lin" valueType="num">
                                      <p:cBhvr>
                                        <p:cTn id="13" dur="3075" accel="100000" fill="hold">
                                          <p:stCondLst>
                                            <p:cond delay="1925"/>
                                          </p:stCondLst>
                                        </p:cTn>
                                        <p:tgtEl>
                                          <p:spTgt spid="4"/>
                                        </p:tgtEl>
                                        <p:attrNameLst>
                                          <p:attrName>ppt_y</p:attrName>
                                        </p:attrNameLst>
                                      </p:cBhvr>
                                    </p:anim>
                                  </p:childTnLst>
                                </p:cTn>
                              </p:par>
                            </p:childTnLst>
                          </p:cTn>
                        </p:par>
                        <p:par>
                          <p:cTn id="14" fill="hold">
                            <p:stCondLst>
                              <p:cond delay="5000"/>
                            </p:stCondLst>
                            <p:childTnLst>
                              <p:par>
                                <p:cTn id="15" presetID="21"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4)">
                                      <p:cBhvr>
                                        <p:cTn id="17" dur="3000"/>
                                        <p:tgtEl>
                                          <p:spTgt spid="5"/>
                                        </p:tgtEl>
                                      </p:cBhvr>
                                    </p:animEffect>
                                  </p:childTnLst>
                                </p:cTn>
                              </p:par>
                            </p:childTnLst>
                          </p:cTn>
                        </p:par>
                        <p:par>
                          <p:cTn id="18" fill="hold">
                            <p:stCondLst>
                              <p:cond delay="8000"/>
                            </p:stCondLst>
                            <p:childTnLst>
                              <p:par>
                                <p:cTn id="19" presetID="23" presetClass="entr" presetSubtype="272" fill="hold" nodeType="after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p:cTn id="21" dur="5000" fill="hold"/>
                                        <p:tgtEl>
                                          <p:spTgt spid="2052"/>
                                        </p:tgtEl>
                                        <p:attrNameLst>
                                          <p:attrName>ppt_w</p:attrName>
                                        </p:attrNameLst>
                                      </p:cBhvr>
                                      <p:tavLst>
                                        <p:tav tm="0">
                                          <p:val>
                                            <p:strVal val="2/3*#ppt_w"/>
                                          </p:val>
                                        </p:tav>
                                        <p:tav tm="100000">
                                          <p:val>
                                            <p:strVal val="#ppt_w"/>
                                          </p:val>
                                        </p:tav>
                                      </p:tavLst>
                                    </p:anim>
                                    <p:anim calcmode="lin" valueType="num">
                                      <p:cBhvr>
                                        <p:cTn id="22" dur="5000" fill="hold"/>
                                        <p:tgtEl>
                                          <p:spTgt spid="2052"/>
                                        </p:tgtEl>
                                        <p:attrNameLst>
                                          <p:attrName>ppt_h</p:attrName>
                                        </p:attrNameLst>
                                      </p:cBhvr>
                                      <p:tavLst>
                                        <p:tav tm="0">
                                          <p:val>
                                            <p:strVal val="2/3*#ppt_h"/>
                                          </p:val>
                                        </p:tav>
                                        <p:tav tm="100000">
                                          <p:val>
                                            <p:strVal val="#ppt_h"/>
                                          </p:val>
                                        </p:tav>
                                      </p:tavLst>
                                    </p:anim>
                                  </p:childTnLst>
                                </p:cTn>
                              </p:par>
                              <p:par>
                                <p:cTn id="23" presetID="23" presetClass="entr" presetSubtype="272" fill="hold" nodeType="withEffect">
                                  <p:stCondLst>
                                    <p:cond delay="0"/>
                                  </p:stCondLst>
                                  <p:childTnLst>
                                    <p:set>
                                      <p:cBhvr>
                                        <p:cTn id="24" dur="1" fill="hold">
                                          <p:stCondLst>
                                            <p:cond delay="0"/>
                                          </p:stCondLst>
                                        </p:cTn>
                                        <p:tgtEl>
                                          <p:spTgt spid="2051"/>
                                        </p:tgtEl>
                                        <p:attrNameLst>
                                          <p:attrName>style.visibility</p:attrName>
                                        </p:attrNameLst>
                                      </p:cBhvr>
                                      <p:to>
                                        <p:strVal val="visible"/>
                                      </p:to>
                                    </p:set>
                                    <p:anim calcmode="lin" valueType="num">
                                      <p:cBhvr>
                                        <p:cTn id="25" dur="5000" fill="hold"/>
                                        <p:tgtEl>
                                          <p:spTgt spid="2051"/>
                                        </p:tgtEl>
                                        <p:attrNameLst>
                                          <p:attrName>ppt_w</p:attrName>
                                        </p:attrNameLst>
                                      </p:cBhvr>
                                      <p:tavLst>
                                        <p:tav tm="0">
                                          <p:val>
                                            <p:strVal val="2/3*#ppt_w"/>
                                          </p:val>
                                        </p:tav>
                                        <p:tav tm="100000">
                                          <p:val>
                                            <p:strVal val="#ppt_w"/>
                                          </p:val>
                                        </p:tav>
                                      </p:tavLst>
                                    </p:anim>
                                    <p:anim calcmode="lin" valueType="num">
                                      <p:cBhvr>
                                        <p:cTn id="26" dur="5000" fill="hold"/>
                                        <p:tgtEl>
                                          <p:spTgt spid="2051"/>
                                        </p:tgtEl>
                                        <p:attrNameLst>
                                          <p:attrName>ppt_h</p:attrName>
                                        </p:attrNameLst>
                                      </p:cBhvr>
                                      <p:tavLst>
                                        <p:tav tm="0">
                                          <p:val>
                                            <p:strVal val="2/3*#ppt_h"/>
                                          </p:val>
                                        </p:tav>
                                        <p:tav tm="100000">
                                          <p:val>
                                            <p:strVal val="#ppt_h"/>
                                          </p:val>
                                        </p:tav>
                                      </p:tavLst>
                                    </p:anim>
                                  </p:childTnLst>
                                </p:cTn>
                              </p:par>
                              <p:par>
                                <p:cTn id="27" presetID="23" presetClass="entr" presetSubtype="272"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0" fill="hold"/>
                                        <p:tgtEl>
                                          <p:spTgt spid="9"/>
                                        </p:tgtEl>
                                        <p:attrNameLst>
                                          <p:attrName>ppt_w</p:attrName>
                                        </p:attrNameLst>
                                      </p:cBhvr>
                                      <p:tavLst>
                                        <p:tav tm="0">
                                          <p:val>
                                            <p:strVal val="2/3*#ppt_w"/>
                                          </p:val>
                                        </p:tav>
                                        <p:tav tm="100000">
                                          <p:val>
                                            <p:strVal val="#ppt_w"/>
                                          </p:val>
                                        </p:tav>
                                      </p:tavLst>
                                    </p:anim>
                                    <p:anim calcmode="lin" valueType="num">
                                      <p:cBhvr>
                                        <p:cTn id="30" dur="5000" fill="hold"/>
                                        <p:tgtEl>
                                          <p:spTgt spid="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C:\Users\Guillaume\Desktop\Les seigneurs.png"/>
          <p:cNvPicPr>
            <a:picLocks noChangeAspect="1" noChangeArrowheads="1"/>
          </p:cNvPicPr>
          <p:nvPr/>
        </p:nvPicPr>
        <p:blipFill>
          <a:blip r:embed="rId2" cstate="print"/>
          <a:srcRect/>
          <a:stretch>
            <a:fillRect/>
          </a:stretch>
        </p:blipFill>
        <p:spPr bwMode="auto">
          <a:xfrm>
            <a:off x="251520" y="980728"/>
            <a:ext cx="8424936" cy="5504124"/>
          </a:xfrm>
          <a:prstGeom prst="rect">
            <a:avLst/>
          </a:prstGeom>
          <a:noFill/>
        </p:spPr>
      </p:pic>
      <p:pic>
        <p:nvPicPr>
          <p:cNvPr id="6" name="Picture 2" descr="C:\Users\Guillaume\Desktop\Cours Plaisance du Gers\5e\Seigneurs et paysans\Images\Vie à la cour.png"/>
          <p:cNvPicPr>
            <a:picLocks noChangeAspect="1" noChangeArrowheads="1"/>
          </p:cNvPicPr>
          <p:nvPr/>
        </p:nvPicPr>
        <p:blipFill>
          <a:blip r:embed="rId3" cstate="print"/>
          <a:srcRect/>
          <a:stretch>
            <a:fillRect/>
          </a:stretch>
        </p:blipFill>
        <p:spPr bwMode="auto">
          <a:xfrm>
            <a:off x="4211960" y="2060848"/>
            <a:ext cx="4392488" cy="4464496"/>
          </a:xfrm>
          <a:prstGeom prst="rect">
            <a:avLst/>
          </a:prstGeom>
          <a:noFill/>
        </p:spPr>
      </p:pic>
      <p:sp>
        <p:nvSpPr>
          <p:cNvPr id="7" name="ZoneTexte 6"/>
          <p:cNvSpPr txBox="1"/>
          <p:nvPr/>
        </p:nvSpPr>
        <p:spPr>
          <a:xfrm>
            <a:off x="755576" y="260648"/>
            <a:ext cx="7632848" cy="400110"/>
          </a:xfrm>
          <a:prstGeom prst="rect">
            <a:avLst/>
          </a:prstGeom>
          <a:noFill/>
        </p:spPr>
        <p:txBody>
          <a:bodyPr wrap="square" rtlCol="0">
            <a:spAutoFit/>
          </a:bodyPr>
          <a:lstStyle/>
          <a:p>
            <a:pPr algn="ctr"/>
            <a:r>
              <a:rPr lang="fr-FR" sz="2000" b="1" u="sng" dirty="0" smtClean="0">
                <a:latin typeface="Times New Roman" pitchFamily="18" charset="0"/>
                <a:cs typeface="Times New Roman" pitchFamily="18" charset="0"/>
              </a:rPr>
              <a:t>Réaliser l’activité ci-dessous :</a:t>
            </a:r>
            <a:endParaRPr lang="fr-FR" sz="2000" b="1" u="sng"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3000"/>
                                        <p:tgtEl>
                                          <p:spTgt spid="7"/>
                                        </p:tgtEl>
                                      </p:cBhvr>
                                    </p:animEffect>
                                  </p:childTnLst>
                                </p:cTn>
                              </p:par>
                            </p:childTnLst>
                          </p:cTn>
                        </p:par>
                        <p:par>
                          <p:cTn id="8" fill="hold">
                            <p:stCondLst>
                              <p:cond delay="3000"/>
                            </p:stCondLst>
                            <p:childTnLst>
                              <p:par>
                                <p:cTn id="9" presetID="23" presetClass="entr" presetSubtype="272" fill="hold" nodeType="afterEffect">
                                  <p:stCondLst>
                                    <p:cond delay="0"/>
                                  </p:stCondLst>
                                  <p:childTnLst>
                                    <p:set>
                                      <p:cBhvr>
                                        <p:cTn id="10" dur="1" fill="hold">
                                          <p:stCondLst>
                                            <p:cond delay="0"/>
                                          </p:stCondLst>
                                        </p:cTn>
                                        <p:tgtEl>
                                          <p:spTgt spid="31747"/>
                                        </p:tgtEl>
                                        <p:attrNameLst>
                                          <p:attrName>style.visibility</p:attrName>
                                        </p:attrNameLst>
                                      </p:cBhvr>
                                      <p:to>
                                        <p:strVal val="visible"/>
                                      </p:to>
                                    </p:set>
                                    <p:anim calcmode="lin" valueType="num">
                                      <p:cBhvr>
                                        <p:cTn id="11" dur="3000" fill="hold"/>
                                        <p:tgtEl>
                                          <p:spTgt spid="31747"/>
                                        </p:tgtEl>
                                        <p:attrNameLst>
                                          <p:attrName>ppt_w</p:attrName>
                                        </p:attrNameLst>
                                      </p:cBhvr>
                                      <p:tavLst>
                                        <p:tav tm="0">
                                          <p:val>
                                            <p:strVal val="2/3*#ppt_w"/>
                                          </p:val>
                                        </p:tav>
                                        <p:tav tm="100000">
                                          <p:val>
                                            <p:strVal val="#ppt_w"/>
                                          </p:val>
                                        </p:tav>
                                      </p:tavLst>
                                    </p:anim>
                                    <p:anim calcmode="lin" valueType="num">
                                      <p:cBhvr>
                                        <p:cTn id="12" dur="3000" fill="hold"/>
                                        <p:tgtEl>
                                          <p:spTgt spid="31747"/>
                                        </p:tgtEl>
                                        <p:attrNameLst>
                                          <p:attrName>ppt_h</p:attrName>
                                        </p:attrNameLst>
                                      </p:cBhvr>
                                      <p:tavLst>
                                        <p:tav tm="0">
                                          <p:val>
                                            <p:strVal val="2/3*#ppt_h"/>
                                          </p:val>
                                        </p:tav>
                                        <p:tav tm="100000">
                                          <p:val>
                                            <p:strVal val="#ppt_h"/>
                                          </p:val>
                                        </p:tav>
                                      </p:tavLst>
                                    </p:anim>
                                  </p:childTnLst>
                                </p:cTn>
                              </p:par>
                            </p:childTnLst>
                          </p:cTn>
                        </p:par>
                        <p:par>
                          <p:cTn id="13" fill="hold">
                            <p:stCondLst>
                              <p:cond delay="6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Guillaume\Desktop\Cours Plaisance du Gers\5e\Seigneurs et paysans\Images\Vie à la cour 2.png"/>
          <p:cNvPicPr>
            <a:picLocks noChangeAspect="1" noChangeArrowheads="1"/>
          </p:cNvPicPr>
          <p:nvPr/>
        </p:nvPicPr>
        <p:blipFill>
          <a:blip r:embed="rId2" cstate="print"/>
          <a:srcRect/>
          <a:stretch>
            <a:fillRect/>
          </a:stretch>
        </p:blipFill>
        <p:spPr bwMode="auto">
          <a:xfrm>
            <a:off x="4572000" y="222621"/>
            <a:ext cx="3888432" cy="4070475"/>
          </a:xfrm>
          <a:prstGeom prst="rect">
            <a:avLst/>
          </a:prstGeom>
          <a:noFill/>
        </p:spPr>
      </p:pic>
      <p:sp>
        <p:nvSpPr>
          <p:cNvPr id="6" name="ZoneTexte 5"/>
          <p:cNvSpPr txBox="1"/>
          <p:nvPr/>
        </p:nvSpPr>
        <p:spPr>
          <a:xfrm>
            <a:off x="179512" y="4797152"/>
            <a:ext cx="8712968" cy="984885"/>
          </a:xfrm>
          <a:prstGeom prst="rect">
            <a:avLst/>
          </a:prstGeom>
          <a:noFill/>
        </p:spPr>
        <p:txBody>
          <a:bodyPr wrap="square" rtlCol="0">
            <a:spAutoFit/>
          </a:bodyPr>
          <a:lstStyle/>
          <a:p>
            <a:pPr algn="ctr"/>
            <a:r>
              <a:rPr lang="fr-FR" sz="2000" dirty="0" smtClean="0">
                <a:solidFill>
                  <a:srgbClr val="0070C0"/>
                </a:solidFill>
                <a:latin typeface="Times New Roman" pitchFamily="18" charset="0"/>
                <a:cs typeface="Times New Roman" pitchFamily="18" charset="0"/>
              </a:rPr>
              <a:t>La vie à la cour est aisée : les seigneurs sont </a:t>
            </a:r>
            <a:r>
              <a:rPr lang="fr-FR" sz="2000" b="1" dirty="0" smtClean="0">
                <a:solidFill>
                  <a:srgbClr val="FF0000"/>
                </a:solidFill>
                <a:latin typeface="Times New Roman" pitchFamily="18" charset="0"/>
                <a:cs typeface="Times New Roman" pitchFamily="18" charset="0"/>
              </a:rPr>
              <a:t>des nobles </a:t>
            </a:r>
            <a:r>
              <a:rPr lang="fr-FR" sz="2000" dirty="0" smtClean="0">
                <a:solidFill>
                  <a:srgbClr val="0070C0"/>
                </a:solidFill>
                <a:latin typeface="Times New Roman" pitchFamily="18" charset="0"/>
                <a:cs typeface="Times New Roman" pitchFamily="18" charset="0"/>
              </a:rPr>
              <a:t>accueillant des invités</a:t>
            </a:r>
          </a:p>
          <a:p>
            <a:pPr algn="ctr"/>
            <a:r>
              <a:rPr lang="fr-FR" sz="2000" dirty="0" smtClean="0">
                <a:solidFill>
                  <a:srgbClr val="0070C0"/>
                </a:solidFill>
                <a:latin typeface="Times New Roman" pitchFamily="18" charset="0"/>
                <a:cs typeface="Times New Roman" pitchFamily="18" charset="0"/>
              </a:rPr>
              <a:t>pour des repas divertissants nommés </a:t>
            </a:r>
            <a:r>
              <a:rPr lang="fr-FR" sz="2000" b="1" dirty="0" smtClean="0">
                <a:solidFill>
                  <a:srgbClr val="FF0000"/>
                </a:solidFill>
                <a:latin typeface="Times New Roman" pitchFamily="18" charset="0"/>
                <a:cs typeface="Times New Roman" pitchFamily="18" charset="0"/>
              </a:rPr>
              <a:t>banquets</a:t>
            </a:r>
            <a:r>
              <a:rPr lang="fr-FR" sz="2000" dirty="0" smtClean="0">
                <a:solidFill>
                  <a:srgbClr val="0070C0"/>
                </a:solidFill>
                <a:latin typeface="Times New Roman" pitchFamily="18" charset="0"/>
                <a:cs typeface="Times New Roman" pitchFamily="18" charset="0"/>
              </a:rPr>
              <a:t> dans la grande salle du château.</a:t>
            </a:r>
            <a:r>
              <a:rPr lang="fr-FR" dirty="0" smtClean="0"/>
              <a:t> </a:t>
            </a:r>
          </a:p>
          <a:p>
            <a:pPr algn="ctr"/>
            <a:endParaRPr lang="fr-FR" dirty="0" smtClean="0"/>
          </a:p>
        </p:txBody>
      </p:sp>
      <p:pic>
        <p:nvPicPr>
          <p:cNvPr id="8" name="Picture 3" descr="C:\Users\Guillaume\Desktop\Cours 2.png"/>
          <p:cNvPicPr>
            <a:picLocks noChangeAspect="1" noChangeArrowheads="1"/>
          </p:cNvPicPr>
          <p:nvPr/>
        </p:nvPicPr>
        <p:blipFill>
          <a:blip r:embed="rId3" cstate="print"/>
          <a:srcRect/>
          <a:stretch>
            <a:fillRect/>
          </a:stretch>
        </p:blipFill>
        <p:spPr bwMode="auto">
          <a:xfrm>
            <a:off x="344280" y="144016"/>
            <a:ext cx="3435632" cy="44371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21"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4)">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3528" y="188640"/>
            <a:ext cx="6120680" cy="400110"/>
          </a:xfrm>
          <a:prstGeom prst="rect">
            <a:avLst/>
          </a:prstGeom>
          <a:noFill/>
        </p:spPr>
        <p:txBody>
          <a:bodyPr wrap="square" rtlCol="0">
            <a:spAutoFit/>
          </a:bodyPr>
          <a:lstStyle/>
          <a:p>
            <a:r>
              <a:rPr lang="fr-FR" sz="2000" b="1" dirty="0" smtClean="0">
                <a:solidFill>
                  <a:srgbClr val="FF0000"/>
                </a:solidFill>
                <a:latin typeface="Times New Roman" pitchFamily="18" charset="0"/>
                <a:cs typeface="Times New Roman" pitchFamily="18" charset="0"/>
              </a:rPr>
              <a:t>2) </a:t>
            </a:r>
            <a:r>
              <a:rPr lang="fr-FR" sz="2000" b="1" u="sng" dirty="0" smtClean="0">
                <a:solidFill>
                  <a:srgbClr val="FF0000"/>
                </a:solidFill>
                <a:latin typeface="Times New Roman" pitchFamily="18" charset="0"/>
                <a:cs typeface="Times New Roman" pitchFamily="18" charset="0"/>
              </a:rPr>
              <a:t>Les loisirs des seigneurs :</a:t>
            </a:r>
            <a:endParaRPr lang="fr-FR" sz="2000" b="1" u="sng" dirty="0">
              <a:solidFill>
                <a:srgbClr val="FF0000"/>
              </a:solidFill>
              <a:latin typeface="Times New Roman" pitchFamily="18" charset="0"/>
              <a:cs typeface="Times New Roman" pitchFamily="18" charset="0"/>
            </a:endParaRPr>
          </a:p>
        </p:txBody>
      </p:sp>
      <p:sp>
        <p:nvSpPr>
          <p:cNvPr id="5" name="ZoneTexte 4"/>
          <p:cNvSpPr txBox="1"/>
          <p:nvPr/>
        </p:nvSpPr>
        <p:spPr>
          <a:xfrm>
            <a:off x="971600" y="764704"/>
            <a:ext cx="6120680" cy="400110"/>
          </a:xfrm>
          <a:prstGeom prst="rect">
            <a:avLst/>
          </a:prstGeom>
          <a:noFill/>
        </p:spPr>
        <p:txBody>
          <a:bodyPr wrap="square" rtlCol="0">
            <a:spAutoFit/>
          </a:bodyPr>
          <a:lstStyle/>
          <a:p>
            <a:r>
              <a:rPr lang="fr-FR" sz="2000" b="1" dirty="0" smtClean="0">
                <a:solidFill>
                  <a:srgbClr val="FF0000"/>
                </a:solidFill>
                <a:latin typeface="Times New Roman" pitchFamily="18" charset="0"/>
                <a:cs typeface="Times New Roman" pitchFamily="18" charset="0"/>
              </a:rPr>
              <a:t>a- </a:t>
            </a:r>
            <a:r>
              <a:rPr lang="fr-FR" sz="2000" b="1" u="sng" dirty="0" smtClean="0">
                <a:solidFill>
                  <a:srgbClr val="FF0000"/>
                </a:solidFill>
                <a:latin typeface="Times New Roman" pitchFamily="18" charset="0"/>
                <a:cs typeface="Times New Roman" pitchFamily="18" charset="0"/>
              </a:rPr>
              <a:t>La chevalerie et les tournois :</a:t>
            </a:r>
            <a:endParaRPr lang="fr-FR" sz="2000" b="1" u="sng" dirty="0">
              <a:solidFill>
                <a:srgbClr val="FF0000"/>
              </a:solidFill>
              <a:latin typeface="Times New Roman" pitchFamily="18" charset="0"/>
              <a:cs typeface="Times New Roman" pitchFamily="18" charset="0"/>
            </a:endParaRPr>
          </a:p>
        </p:txBody>
      </p:sp>
      <p:pic>
        <p:nvPicPr>
          <p:cNvPr id="32776" name="Picture 8" descr="C:\Users\Guillaume\Desktop\Tournois.png"/>
          <p:cNvPicPr>
            <a:picLocks noChangeAspect="1" noChangeArrowheads="1"/>
          </p:cNvPicPr>
          <p:nvPr/>
        </p:nvPicPr>
        <p:blipFill>
          <a:blip r:embed="rId2" cstate="print"/>
          <a:srcRect/>
          <a:stretch>
            <a:fillRect/>
          </a:stretch>
        </p:blipFill>
        <p:spPr bwMode="auto">
          <a:xfrm>
            <a:off x="591963" y="1387177"/>
            <a:ext cx="7364413" cy="52101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3000"/>
                                        <p:tgtEl>
                                          <p:spTgt spid="4"/>
                                        </p:tgtEl>
                                      </p:cBhvr>
                                    </p:animEffect>
                                  </p:childTnLst>
                                </p:cTn>
                              </p:par>
                            </p:childTnLst>
                          </p:cTn>
                        </p:par>
                        <p:par>
                          <p:cTn id="8" fill="hold">
                            <p:stCondLst>
                              <p:cond delay="3000"/>
                            </p:stCondLst>
                            <p:childTnLst>
                              <p:par>
                                <p:cTn id="9" presetID="1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lide(fromLeft)">
                                      <p:cBhvr>
                                        <p:cTn id="11" dur="5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2776"/>
                                        </p:tgtEl>
                                        <p:attrNameLst>
                                          <p:attrName>style.visibility</p:attrName>
                                        </p:attrNameLst>
                                      </p:cBhvr>
                                      <p:to>
                                        <p:strVal val="visible"/>
                                      </p:to>
                                    </p:set>
                                    <p:animEffect transition="in" filter="fade">
                                      <p:cBhvr>
                                        <p:cTn id="16" dur="5000"/>
                                        <p:tgtEl>
                                          <p:spTgt spid="3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uillaume\Desktop\Adoubement.png"/>
          <p:cNvPicPr>
            <a:picLocks noChangeAspect="1" noChangeArrowheads="1"/>
          </p:cNvPicPr>
          <p:nvPr/>
        </p:nvPicPr>
        <p:blipFill>
          <a:blip r:embed="rId2" cstate="print"/>
          <a:srcRect/>
          <a:stretch>
            <a:fillRect/>
          </a:stretch>
        </p:blipFill>
        <p:spPr bwMode="auto">
          <a:xfrm>
            <a:off x="0" y="0"/>
            <a:ext cx="2483768" cy="6929104"/>
          </a:xfrm>
          <a:prstGeom prst="rect">
            <a:avLst/>
          </a:prstGeom>
          <a:noFill/>
        </p:spPr>
      </p:pic>
      <p:pic>
        <p:nvPicPr>
          <p:cNvPr id="2051" name="Picture 3" descr="C:\Users\Guillaume\Desktop\Adoubement 2.png"/>
          <p:cNvPicPr>
            <a:picLocks noChangeAspect="1" noChangeArrowheads="1"/>
          </p:cNvPicPr>
          <p:nvPr/>
        </p:nvPicPr>
        <p:blipFill>
          <a:blip r:embed="rId3" cstate="print"/>
          <a:srcRect/>
          <a:stretch>
            <a:fillRect/>
          </a:stretch>
        </p:blipFill>
        <p:spPr bwMode="auto">
          <a:xfrm>
            <a:off x="3707904" y="188640"/>
            <a:ext cx="4267200" cy="4333875"/>
          </a:xfrm>
          <a:prstGeom prst="rect">
            <a:avLst/>
          </a:prstGeom>
          <a:noFill/>
        </p:spPr>
      </p:pic>
      <p:sp>
        <p:nvSpPr>
          <p:cNvPr id="6" name="ZoneTexte 5"/>
          <p:cNvSpPr txBox="1"/>
          <p:nvPr/>
        </p:nvSpPr>
        <p:spPr>
          <a:xfrm>
            <a:off x="2771800" y="4787860"/>
            <a:ext cx="6048672" cy="369332"/>
          </a:xfrm>
          <a:prstGeom prst="rect">
            <a:avLst/>
          </a:prstGeom>
          <a:noFill/>
        </p:spPr>
        <p:txBody>
          <a:bodyPr wrap="square" rtlCol="0">
            <a:spAutoFit/>
          </a:bodyPr>
          <a:lstStyle/>
          <a:p>
            <a:r>
              <a:rPr lang="fr-FR" b="1" dirty="0" smtClean="0">
                <a:latin typeface="Times New Roman" pitchFamily="18" charset="0"/>
                <a:cs typeface="Times New Roman" pitchFamily="18" charset="0"/>
              </a:rPr>
              <a:t>1) Quelles sont les étapes de l’adoubement ?</a:t>
            </a:r>
          </a:p>
        </p:txBody>
      </p:sp>
      <p:sp>
        <p:nvSpPr>
          <p:cNvPr id="7" name="ZoneTexte 6"/>
          <p:cNvSpPr txBox="1"/>
          <p:nvPr/>
        </p:nvSpPr>
        <p:spPr>
          <a:xfrm>
            <a:off x="2771800" y="5219908"/>
            <a:ext cx="6048672" cy="369332"/>
          </a:xfrm>
          <a:prstGeom prst="rect">
            <a:avLst/>
          </a:prstGeom>
          <a:noFill/>
        </p:spPr>
        <p:txBody>
          <a:bodyPr wrap="square" rtlCol="0">
            <a:spAutoFit/>
          </a:bodyPr>
          <a:lstStyle/>
          <a:p>
            <a:r>
              <a:rPr lang="fr-FR" b="1" dirty="0" smtClean="0">
                <a:latin typeface="Times New Roman" pitchFamily="18" charset="0"/>
                <a:cs typeface="Times New Roman" pitchFamily="18" charset="0"/>
              </a:rPr>
              <a:t>2) Quels sont les devoirs d’un bon chevalier ?</a:t>
            </a:r>
          </a:p>
        </p:txBody>
      </p:sp>
      <p:sp>
        <p:nvSpPr>
          <p:cNvPr id="9" name="Rectangle 8"/>
          <p:cNvSpPr/>
          <p:nvPr/>
        </p:nvSpPr>
        <p:spPr>
          <a:xfrm>
            <a:off x="3491880" y="5805264"/>
            <a:ext cx="5616624" cy="769441"/>
          </a:xfrm>
          <a:prstGeom prst="rect">
            <a:avLst/>
          </a:prstGeom>
        </p:spPr>
        <p:txBody>
          <a:bodyPr wrap="square">
            <a:spAutoFit/>
          </a:bodyPr>
          <a:lstStyle/>
          <a:p>
            <a:r>
              <a:rPr lang="fr-FR" sz="2200" b="1" dirty="0" smtClean="0">
                <a:latin typeface="Times New Roman" pitchFamily="18" charset="0"/>
                <a:cs typeface="Times New Roman" pitchFamily="18" charset="0"/>
              </a:rPr>
              <a:t>La force physique, la loyauté et l’honneur font partie de </a:t>
            </a:r>
            <a:r>
              <a:rPr lang="fr-FR" sz="2200" b="1" dirty="0" smtClean="0">
                <a:solidFill>
                  <a:srgbClr val="FF0000"/>
                </a:solidFill>
                <a:latin typeface="Times New Roman" pitchFamily="18" charset="0"/>
                <a:cs typeface="Times New Roman" pitchFamily="18" charset="0"/>
              </a:rPr>
              <a:t>l’idéal chevaleresque.</a:t>
            </a:r>
            <a:endParaRPr lang="fr-FR" sz="2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par>
                          <p:cTn id="8" fill="hold">
                            <p:stCondLst>
                              <p:cond delay="2000"/>
                            </p:stCondLst>
                            <p:childTnLst>
                              <p:par>
                                <p:cTn id="9" presetID="21" presetClass="entr" presetSubtype="4"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wheel(4)">
                                      <p:cBhvr>
                                        <p:cTn id="11" dur="2000"/>
                                        <p:tgtEl>
                                          <p:spTgt spid="2051"/>
                                        </p:tgtEl>
                                      </p:cBhvr>
                                    </p:animEffect>
                                  </p:childTnLst>
                                </p:cTn>
                              </p:par>
                            </p:childTnLst>
                          </p:cTn>
                        </p:par>
                        <p:par>
                          <p:cTn id="12" fill="hold">
                            <p:stCondLst>
                              <p:cond delay="4000"/>
                            </p:stCondLst>
                            <p:childTnLst>
                              <p:par>
                                <p:cTn id="13" presetID="1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Top)">
                                      <p:cBhvr>
                                        <p:cTn id="15" dur="3000"/>
                                        <p:tgtEl>
                                          <p:spTgt spid="6"/>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lide(fromBottom)">
                                      <p:cBhvr>
                                        <p:cTn id="18" dur="3000"/>
                                        <p:tgtEl>
                                          <p:spTgt spid="7"/>
                                        </p:tgtEl>
                                      </p:cBhvr>
                                    </p:animEffect>
                                  </p:childTnLst>
                                </p:cTn>
                              </p:par>
                            </p:childTnLst>
                          </p:cTn>
                        </p:par>
                        <p:par>
                          <p:cTn id="19" fill="hold">
                            <p:stCondLst>
                              <p:cond delay="70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upload.wikimedia.org/wikipedia/commons/thumb/9/90/AdoubementLancelot.jpg/320px-AdoubementLancelot.jpg"/>
          <p:cNvPicPr>
            <a:picLocks noChangeAspect="1" noChangeArrowheads="1"/>
          </p:cNvPicPr>
          <p:nvPr/>
        </p:nvPicPr>
        <p:blipFill>
          <a:blip r:embed="rId2" cstate="print"/>
          <a:srcRect/>
          <a:stretch>
            <a:fillRect/>
          </a:stretch>
        </p:blipFill>
        <p:spPr bwMode="auto">
          <a:xfrm>
            <a:off x="251520" y="332655"/>
            <a:ext cx="3240360" cy="3392253"/>
          </a:xfrm>
          <a:prstGeom prst="rect">
            <a:avLst/>
          </a:prstGeom>
          <a:noFill/>
        </p:spPr>
      </p:pic>
      <p:sp>
        <p:nvSpPr>
          <p:cNvPr id="5" name="ZoneTexte 4"/>
          <p:cNvSpPr txBox="1"/>
          <p:nvPr/>
        </p:nvSpPr>
        <p:spPr>
          <a:xfrm>
            <a:off x="251520" y="4005064"/>
            <a:ext cx="8712968" cy="1323439"/>
          </a:xfrm>
          <a:prstGeom prst="rect">
            <a:avLst/>
          </a:prstGeom>
          <a:noFill/>
        </p:spPr>
        <p:txBody>
          <a:bodyPr wrap="square" rtlCol="0">
            <a:spAutoFit/>
          </a:bodyPr>
          <a:lstStyle/>
          <a:p>
            <a:pPr algn="just"/>
            <a:r>
              <a:rPr lang="fr-FR" sz="2000" dirty="0" smtClean="0">
                <a:solidFill>
                  <a:srgbClr val="0070C0"/>
                </a:solidFill>
                <a:latin typeface="Times New Roman" pitchFamily="18" charset="0"/>
                <a:cs typeface="Times New Roman" pitchFamily="18" charset="0"/>
              </a:rPr>
              <a:t>Les seigneurs sont </a:t>
            </a:r>
            <a:r>
              <a:rPr lang="fr-FR" sz="2000" b="1" dirty="0" smtClean="0">
                <a:solidFill>
                  <a:srgbClr val="FF0000"/>
                </a:solidFill>
                <a:latin typeface="Times New Roman" pitchFamily="18" charset="0"/>
                <a:cs typeface="Times New Roman" pitchFamily="18" charset="0"/>
              </a:rPr>
              <a:t>des chevaliers </a:t>
            </a:r>
            <a:r>
              <a:rPr lang="fr-FR" sz="2000" dirty="0" smtClean="0">
                <a:solidFill>
                  <a:srgbClr val="0070C0"/>
                </a:solidFill>
                <a:latin typeface="Times New Roman" pitchFamily="18" charset="0"/>
                <a:cs typeface="Times New Roman" pitchFamily="18" charset="0"/>
              </a:rPr>
              <a:t>qui s’entraînent au combat à cheval lors de tournois pour être meilleur à la guerre.</a:t>
            </a:r>
          </a:p>
          <a:p>
            <a:pPr algn="just"/>
            <a:endParaRPr lang="fr-FR" sz="2000" dirty="0" smtClean="0">
              <a:solidFill>
                <a:srgbClr val="0070C0"/>
              </a:solidFill>
              <a:latin typeface="Times New Roman" pitchFamily="18" charset="0"/>
              <a:cs typeface="Times New Roman" pitchFamily="18" charset="0"/>
            </a:endParaRPr>
          </a:p>
          <a:p>
            <a:pPr algn="just"/>
            <a:r>
              <a:rPr lang="fr-FR" sz="2000" dirty="0" smtClean="0">
                <a:solidFill>
                  <a:srgbClr val="0070C0"/>
                </a:solidFill>
                <a:latin typeface="Times New Roman" pitchFamily="18" charset="0"/>
                <a:cs typeface="Times New Roman" pitchFamily="18" charset="0"/>
              </a:rPr>
              <a:t>La cérémonie qui fait des seigneurs des chevaliers est la cérémonie </a:t>
            </a:r>
            <a:r>
              <a:rPr lang="fr-FR" sz="2000" b="1" dirty="0" smtClean="0">
                <a:solidFill>
                  <a:srgbClr val="FF0000"/>
                </a:solidFill>
                <a:latin typeface="Times New Roman" pitchFamily="18" charset="0"/>
                <a:cs typeface="Times New Roman" pitchFamily="18" charset="0"/>
              </a:rPr>
              <a:t>d’adoubement.</a:t>
            </a:r>
            <a:endParaRPr lang="fr-FR" sz="2000" b="1" dirty="0">
              <a:solidFill>
                <a:srgbClr val="FF0000"/>
              </a:solidFill>
              <a:latin typeface="Times New Roman" pitchFamily="18" charset="0"/>
              <a:cs typeface="Times New Roman" pitchFamily="18" charset="0"/>
            </a:endParaRPr>
          </a:p>
        </p:txBody>
      </p:sp>
      <p:pic>
        <p:nvPicPr>
          <p:cNvPr id="36868" name="Picture 4" descr="http://legendes.medievales.free.fr/images/filain_presentation/tournoi02.jpg"/>
          <p:cNvPicPr>
            <a:picLocks noChangeAspect="1" noChangeArrowheads="1"/>
          </p:cNvPicPr>
          <p:nvPr/>
        </p:nvPicPr>
        <p:blipFill>
          <a:blip r:embed="rId3" cstate="print"/>
          <a:srcRect/>
          <a:stretch>
            <a:fillRect/>
          </a:stretch>
        </p:blipFill>
        <p:spPr bwMode="auto">
          <a:xfrm>
            <a:off x="3563888" y="332656"/>
            <a:ext cx="2293334" cy="1728192"/>
          </a:xfrm>
          <a:prstGeom prst="rect">
            <a:avLst/>
          </a:prstGeom>
          <a:noFill/>
        </p:spPr>
      </p:pic>
      <p:pic>
        <p:nvPicPr>
          <p:cNvPr id="36870" name="Picture 6" descr="http://www.chevalmag.com/var/chevalmag/storage/images/media/images/articles/chevalerie2/557468-1-fre-FR/Chevalerie2.jpg"/>
          <p:cNvPicPr>
            <a:picLocks noChangeAspect="1" noChangeArrowheads="1"/>
          </p:cNvPicPr>
          <p:nvPr/>
        </p:nvPicPr>
        <p:blipFill>
          <a:blip r:embed="rId4" cstate="print"/>
          <a:srcRect/>
          <a:stretch>
            <a:fillRect/>
          </a:stretch>
        </p:blipFill>
        <p:spPr bwMode="auto">
          <a:xfrm>
            <a:off x="3563888" y="2132856"/>
            <a:ext cx="2304256" cy="1612979"/>
          </a:xfrm>
          <a:prstGeom prst="rect">
            <a:avLst/>
          </a:prstGeom>
          <a:noFill/>
        </p:spPr>
      </p:pic>
      <p:pic>
        <p:nvPicPr>
          <p:cNvPr id="36872" name="Picture 8" descr="http://www.histopale.com/image/joutes%20274.jpg"/>
          <p:cNvPicPr>
            <a:picLocks noChangeAspect="1" noChangeArrowheads="1"/>
          </p:cNvPicPr>
          <p:nvPr/>
        </p:nvPicPr>
        <p:blipFill>
          <a:blip r:embed="rId5" cstate="print"/>
          <a:srcRect/>
          <a:stretch>
            <a:fillRect/>
          </a:stretch>
        </p:blipFill>
        <p:spPr bwMode="auto">
          <a:xfrm>
            <a:off x="5940152" y="332656"/>
            <a:ext cx="2965516" cy="33843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cBhvr>
                                        <p:cTn id="7" dur="5000" fill="hold"/>
                                        <p:tgtEl>
                                          <p:spTgt spid="36866"/>
                                        </p:tgtEl>
                                        <p:attrNameLst>
                                          <p:attrName>ppt_w</p:attrName>
                                        </p:attrNameLst>
                                      </p:cBhvr>
                                      <p:tavLst>
                                        <p:tav tm="0">
                                          <p:val>
                                            <p:fltVal val="0"/>
                                          </p:val>
                                        </p:tav>
                                        <p:tav tm="100000">
                                          <p:val>
                                            <p:strVal val="#ppt_w"/>
                                          </p:val>
                                        </p:tav>
                                      </p:tavLst>
                                    </p:anim>
                                    <p:anim calcmode="lin" valueType="num">
                                      <p:cBhvr>
                                        <p:cTn id="8" dur="5000" fill="hold"/>
                                        <p:tgtEl>
                                          <p:spTgt spid="36866"/>
                                        </p:tgtEl>
                                        <p:attrNameLst>
                                          <p:attrName>ppt_h</p:attrName>
                                        </p:attrNameLst>
                                      </p:cBhvr>
                                      <p:tavLst>
                                        <p:tav tm="0">
                                          <p:val>
                                            <p:fltVal val="0"/>
                                          </p:val>
                                        </p:tav>
                                        <p:tav tm="100000">
                                          <p:val>
                                            <p:strVal val="#ppt_h"/>
                                          </p:val>
                                        </p:tav>
                                      </p:tavLst>
                                    </p:anim>
                                    <p:animEffect transition="in" filter="fade">
                                      <p:cBhvr>
                                        <p:cTn id="9" dur="5000"/>
                                        <p:tgtEl>
                                          <p:spTgt spid="36866"/>
                                        </p:tgtEl>
                                      </p:cBhvr>
                                    </p:animEffect>
                                  </p:childTnLst>
                                </p:cTn>
                              </p:par>
                              <p:par>
                                <p:cTn id="10" presetID="53" presetClass="entr" presetSubtype="0" fill="hold" nodeType="withEffect">
                                  <p:stCondLst>
                                    <p:cond delay="0"/>
                                  </p:stCondLst>
                                  <p:childTnLst>
                                    <p:set>
                                      <p:cBhvr>
                                        <p:cTn id="11" dur="1" fill="hold">
                                          <p:stCondLst>
                                            <p:cond delay="0"/>
                                          </p:stCondLst>
                                        </p:cTn>
                                        <p:tgtEl>
                                          <p:spTgt spid="36868"/>
                                        </p:tgtEl>
                                        <p:attrNameLst>
                                          <p:attrName>style.visibility</p:attrName>
                                        </p:attrNameLst>
                                      </p:cBhvr>
                                      <p:to>
                                        <p:strVal val="visible"/>
                                      </p:to>
                                    </p:set>
                                    <p:anim calcmode="lin" valueType="num">
                                      <p:cBhvr>
                                        <p:cTn id="12" dur="5000" fill="hold"/>
                                        <p:tgtEl>
                                          <p:spTgt spid="36868"/>
                                        </p:tgtEl>
                                        <p:attrNameLst>
                                          <p:attrName>ppt_w</p:attrName>
                                        </p:attrNameLst>
                                      </p:cBhvr>
                                      <p:tavLst>
                                        <p:tav tm="0">
                                          <p:val>
                                            <p:fltVal val="0"/>
                                          </p:val>
                                        </p:tav>
                                        <p:tav tm="100000">
                                          <p:val>
                                            <p:strVal val="#ppt_w"/>
                                          </p:val>
                                        </p:tav>
                                      </p:tavLst>
                                    </p:anim>
                                    <p:anim calcmode="lin" valueType="num">
                                      <p:cBhvr>
                                        <p:cTn id="13" dur="5000" fill="hold"/>
                                        <p:tgtEl>
                                          <p:spTgt spid="36868"/>
                                        </p:tgtEl>
                                        <p:attrNameLst>
                                          <p:attrName>ppt_h</p:attrName>
                                        </p:attrNameLst>
                                      </p:cBhvr>
                                      <p:tavLst>
                                        <p:tav tm="0">
                                          <p:val>
                                            <p:fltVal val="0"/>
                                          </p:val>
                                        </p:tav>
                                        <p:tav tm="100000">
                                          <p:val>
                                            <p:strVal val="#ppt_h"/>
                                          </p:val>
                                        </p:tav>
                                      </p:tavLst>
                                    </p:anim>
                                    <p:animEffect transition="in" filter="fade">
                                      <p:cBhvr>
                                        <p:cTn id="14" dur="5000"/>
                                        <p:tgtEl>
                                          <p:spTgt spid="36868"/>
                                        </p:tgtEl>
                                      </p:cBhvr>
                                    </p:animEffect>
                                  </p:childTnLst>
                                </p:cTn>
                              </p:par>
                              <p:par>
                                <p:cTn id="15" presetID="53" presetClass="entr" presetSubtype="0" fill="hold" nodeType="withEffect">
                                  <p:stCondLst>
                                    <p:cond delay="0"/>
                                  </p:stCondLst>
                                  <p:childTnLst>
                                    <p:set>
                                      <p:cBhvr>
                                        <p:cTn id="16" dur="1" fill="hold">
                                          <p:stCondLst>
                                            <p:cond delay="0"/>
                                          </p:stCondLst>
                                        </p:cTn>
                                        <p:tgtEl>
                                          <p:spTgt spid="36870"/>
                                        </p:tgtEl>
                                        <p:attrNameLst>
                                          <p:attrName>style.visibility</p:attrName>
                                        </p:attrNameLst>
                                      </p:cBhvr>
                                      <p:to>
                                        <p:strVal val="visible"/>
                                      </p:to>
                                    </p:set>
                                    <p:anim calcmode="lin" valueType="num">
                                      <p:cBhvr>
                                        <p:cTn id="17" dur="5000" fill="hold"/>
                                        <p:tgtEl>
                                          <p:spTgt spid="36870"/>
                                        </p:tgtEl>
                                        <p:attrNameLst>
                                          <p:attrName>ppt_w</p:attrName>
                                        </p:attrNameLst>
                                      </p:cBhvr>
                                      <p:tavLst>
                                        <p:tav tm="0">
                                          <p:val>
                                            <p:fltVal val="0"/>
                                          </p:val>
                                        </p:tav>
                                        <p:tav tm="100000">
                                          <p:val>
                                            <p:strVal val="#ppt_w"/>
                                          </p:val>
                                        </p:tav>
                                      </p:tavLst>
                                    </p:anim>
                                    <p:anim calcmode="lin" valueType="num">
                                      <p:cBhvr>
                                        <p:cTn id="18" dur="5000" fill="hold"/>
                                        <p:tgtEl>
                                          <p:spTgt spid="36870"/>
                                        </p:tgtEl>
                                        <p:attrNameLst>
                                          <p:attrName>ppt_h</p:attrName>
                                        </p:attrNameLst>
                                      </p:cBhvr>
                                      <p:tavLst>
                                        <p:tav tm="0">
                                          <p:val>
                                            <p:fltVal val="0"/>
                                          </p:val>
                                        </p:tav>
                                        <p:tav tm="100000">
                                          <p:val>
                                            <p:strVal val="#ppt_h"/>
                                          </p:val>
                                        </p:tav>
                                      </p:tavLst>
                                    </p:anim>
                                    <p:animEffect transition="in" filter="fade">
                                      <p:cBhvr>
                                        <p:cTn id="19" dur="5000"/>
                                        <p:tgtEl>
                                          <p:spTgt spid="36870"/>
                                        </p:tgtEl>
                                      </p:cBhvr>
                                    </p:animEffect>
                                  </p:childTnLst>
                                </p:cTn>
                              </p:par>
                              <p:par>
                                <p:cTn id="20" presetID="53" presetClass="entr" presetSubtype="0" fill="hold" nodeType="withEffect">
                                  <p:stCondLst>
                                    <p:cond delay="0"/>
                                  </p:stCondLst>
                                  <p:childTnLst>
                                    <p:set>
                                      <p:cBhvr>
                                        <p:cTn id="21" dur="1" fill="hold">
                                          <p:stCondLst>
                                            <p:cond delay="0"/>
                                          </p:stCondLst>
                                        </p:cTn>
                                        <p:tgtEl>
                                          <p:spTgt spid="36872"/>
                                        </p:tgtEl>
                                        <p:attrNameLst>
                                          <p:attrName>style.visibility</p:attrName>
                                        </p:attrNameLst>
                                      </p:cBhvr>
                                      <p:to>
                                        <p:strVal val="visible"/>
                                      </p:to>
                                    </p:set>
                                    <p:anim calcmode="lin" valueType="num">
                                      <p:cBhvr>
                                        <p:cTn id="22" dur="5000" fill="hold"/>
                                        <p:tgtEl>
                                          <p:spTgt spid="36872"/>
                                        </p:tgtEl>
                                        <p:attrNameLst>
                                          <p:attrName>ppt_w</p:attrName>
                                        </p:attrNameLst>
                                      </p:cBhvr>
                                      <p:tavLst>
                                        <p:tav tm="0">
                                          <p:val>
                                            <p:fltVal val="0"/>
                                          </p:val>
                                        </p:tav>
                                        <p:tav tm="100000">
                                          <p:val>
                                            <p:strVal val="#ppt_w"/>
                                          </p:val>
                                        </p:tav>
                                      </p:tavLst>
                                    </p:anim>
                                    <p:anim calcmode="lin" valueType="num">
                                      <p:cBhvr>
                                        <p:cTn id="23" dur="5000" fill="hold"/>
                                        <p:tgtEl>
                                          <p:spTgt spid="36872"/>
                                        </p:tgtEl>
                                        <p:attrNameLst>
                                          <p:attrName>ppt_h</p:attrName>
                                        </p:attrNameLst>
                                      </p:cBhvr>
                                      <p:tavLst>
                                        <p:tav tm="0">
                                          <p:val>
                                            <p:fltVal val="0"/>
                                          </p:val>
                                        </p:tav>
                                        <p:tav tm="100000">
                                          <p:val>
                                            <p:strVal val="#ppt_h"/>
                                          </p:val>
                                        </p:tav>
                                      </p:tavLst>
                                    </p:anim>
                                    <p:animEffect transition="in" filter="fade">
                                      <p:cBhvr>
                                        <p:cTn id="24" dur="5000"/>
                                        <p:tgtEl>
                                          <p:spTgt spid="3687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3528" y="220578"/>
            <a:ext cx="6120680" cy="400110"/>
          </a:xfrm>
          <a:prstGeom prst="rect">
            <a:avLst/>
          </a:prstGeom>
          <a:noFill/>
        </p:spPr>
        <p:txBody>
          <a:bodyPr wrap="square" rtlCol="0">
            <a:spAutoFit/>
          </a:bodyPr>
          <a:lstStyle/>
          <a:p>
            <a:r>
              <a:rPr lang="fr-FR" sz="2000" b="1" dirty="0" smtClean="0">
                <a:solidFill>
                  <a:srgbClr val="FF0000"/>
                </a:solidFill>
                <a:latin typeface="Times New Roman" pitchFamily="18" charset="0"/>
                <a:cs typeface="Times New Roman" pitchFamily="18" charset="0"/>
              </a:rPr>
              <a:t>b- </a:t>
            </a:r>
            <a:r>
              <a:rPr lang="fr-FR" sz="2000" b="1" u="sng" dirty="0" smtClean="0">
                <a:solidFill>
                  <a:srgbClr val="FF0000"/>
                </a:solidFill>
                <a:latin typeface="Times New Roman" pitchFamily="18" charset="0"/>
                <a:cs typeface="Times New Roman" pitchFamily="18" charset="0"/>
              </a:rPr>
              <a:t>La chasse :</a:t>
            </a:r>
            <a:endParaRPr lang="fr-FR" sz="2000" b="1" u="sng" dirty="0">
              <a:solidFill>
                <a:srgbClr val="FF0000"/>
              </a:solidFill>
              <a:latin typeface="Times New Roman" pitchFamily="18" charset="0"/>
              <a:cs typeface="Times New Roman" pitchFamily="18" charset="0"/>
            </a:endParaRPr>
          </a:p>
        </p:txBody>
      </p:sp>
      <p:pic>
        <p:nvPicPr>
          <p:cNvPr id="37890" name="Picture 2" descr="C:\Users\Guillaume\Desktop\Cours Plaisance du Gers\5e\Seigneurs et paysans\Images\Vie à la cour 3.png"/>
          <p:cNvPicPr>
            <a:picLocks noChangeAspect="1" noChangeArrowheads="1"/>
          </p:cNvPicPr>
          <p:nvPr/>
        </p:nvPicPr>
        <p:blipFill>
          <a:blip r:embed="rId2" cstate="print"/>
          <a:srcRect/>
          <a:stretch>
            <a:fillRect/>
          </a:stretch>
        </p:blipFill>
        <p:spPr bwMode="auto">
          <a:xfrm>
            <a:off x="190673" y="908720"/>
            <a:ext cx="3661247" cy="3810025"/>
          </a:xfrm>
          <a:prstGeom prst="rect">
            <a:avLst/>
          </a:prstGeom>
          <a:noFill/>
        </p:spPr>
      </p:pic>
      <p:pic>
        <p:nvPicPr>
          <p:cNvPr id="37891" name="Picture 3" descr="C:\Users\Guillaume\Desktop\Cours Plaisance du Gers\5e\Seigneurs et paysans\Images\Loisirs noblesse.png"/>
          <p:cNvPicPr>
            <a:picLocks noChangeAspect="1" noChangeArrowheads="1"/>
          </p:cNvPicPr>
          <p:nvPr/>
        </p:nvPicPr>
        <p:blipFill>
          <a:blip r:embed="rId3" cstate="print"/>
          <a:srcRect/>
          <a:stretch>
            <a:fillRect/>
          </a:stretch>
        </p:blipFill>
        <p:spPr bwMode="auto">
          <a:xfrm>
            <a:off x="4056268" y="908720"/>
            <a:ext cx="4764204" cy="3001541"/>
          </a:xfrm>
          <a:prstGeom prst="rect">
            <a:avLst/>
          </a:prstGeom>
          <a:noFill/>
        </p:spPr>
      </p:pic>
      <p:sp>
        <p:nvSpPr>
          <p:cNvPr id="7" name="ZoneTexte 6"/>
          <p:cNvSpPr txBox="1"/>
          <p:nvPr/>
        </p:nvSpPr>
        <p:spPr>
          <a:xfrm>
            <a:off x="35496" y="4941168"/>
            <a:ext cx="9073008" cy="400110"/>
          </a:xfrm>
          <a:prstGeom prst="rect">
            <a:avLst/>
          </a:prstGeom>
          <a:noFill/>
        </p:spPr>
        <p:txBody>
          <a:bodyPr wrap="square" rtlCol="0">
            <a:spAutoFit/>
          </a:bodyPr>
          <a:lstStyle/>
          <a:p>
            <a:pPr algn="ctr"/>
            <a:r>
              <a:rPr lang="fr-FR" sz="2000" dirty="0" smtClean="0">
                <a:solidFill>
                  <a:srgbClr val="0070C0"/>
                </a:solidFill>
                <a:latin typeface="Times New Roman" pitchFamily="18" charset="0"/>
                <a:cs typeface="Times New Roman" pitchFamily="18" charset="0"/>
              </a:rPr>
              <a:t>Quand ils ne font pas la guerre, les seigneurs pratiquent également la chasse à courre. </a:t>
            </a:r>
            <a:r>
              <a:rPr lang="fr-FR" sz="2000" dirty="0" smtClean="0">
                <a:solidFill>
                  <a:srgbClr val="0070C0"/>
                </a:solidFill>
              </a:rPr>
              <a:t> </a:t>
            </a:r>
            <a:endParaRPr lang="fr-FR" sz="20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3000"/>
                                        <p:tgtEl>
                                          <p:spTgt spid="4"/>
                                        </p:tgtEl>
                                      </p:cBhvr>
                                    </p:animEffect>
                                  </p:childTnLst>
                                </p:cTn>
                              </p:par>
                            </p:childTnLst>
                          </p:cTn>
                        </p:par>
                        <p:par>
                          <p:cTn id="8" fill="hold">
                            <p:stCondLst>
                              <p:cond delay="3000"/>
                            </p:stCondLst>
                            <p:childTnLst>
                              <p:par>
                                <p:cTn id="9" presetID="23" presetClass="entr" presetSubtype="272" fill="hold" nodeType="afterEffect">
                                  <p:stCondLst>
                                    <p:cond delay="0"/>
                                  </p:stCondLst>
                                  <p:childTnLst>
                                    <p:set>
                                      <p:cBhvr>
                                        <p:cTn id="10" dur="1" fill="hold">
                                          <p:stCondLst>
                                            <p:cond delay="0"/>
                                          </p:stCondLst>
                                        </p:cTn>
                                        <p:tgtEl>
                                          <p:spTgt spid="37890"/>
                                        </p:tgtEl>
                                        <p:attrNameLst>
                                          <p:attrName>style.visibility</p:attrName>
                                        </p:attrNameLst>
                                      </p:cBhvr>
                                      <p:to>
                                        <p:strVal val="visible"/>
                                      </p:to>
                                    </p:set>
                                    <p:anim calcmode="lin" valueType="num">
                                      <p:cBhvr>
                                        <p:cTn id="11" dur="3000" fill="hold"/>
                                        <p:tgtEl>
                                          <p:spTgt spid="37890"/>
                                        </p:tgtEl>
                                        <p:attrNameLst>
                                          <p:attrName>ppt_w</p:attrName>
                                        </p:attrNameLst>
                                      </p:cBhvr>
                                      <p:tavLst>
                                        <p:tav tm="0">
                                          <p:val>
                                            <p:strVal val="2/3*#ppt_w"/>
                                          </p:val>
                                        </p:tav>
                                        <p:tav tm="100000">
                                          <p:val>
                                            <p:strVal val="#ppt_w"/>
                                          </p:val>
                                        </p:tav>
                                      </p:tavLst>
                                    </p:anim>
                                    <p:anim calcmode="lin" valueType="num">
                                      <p:cBhvr>
                                        <p:cTn id="12" dur="3000" fill="hold"/>
                                        <p:tgtEl>
                                          <p:spTgt spid="37890"/>
                                        </p:tgtEl>
                                        <p:attrNameLst>
                                          <p:attrName>ppt_h</p:attrName>
                                        </p:attrNameLst>
                                      </p:cBhvr>
                                      <p:tavLst>
                                        <p:tav tm="0">
                                          <p:val>
                                            <p:strVal val="2/3*#ppt_h"/>
                                          </p:val>
                                        </p:tav>
                                        <p:tav tm="100000">
                                          <p:val>
                                            <p:strVal val="#ppt_h"/>
                                          </p:val>
                                        </p:tav>
                                      </p:tavLst>
                                    </p:anim>
                                  </p:childTnLst>
                                </p:cTn>
                              </p:par>
                            </p:childTnLst>
                          </p:cTn>
                        </p:par>
                        <p:par>
                          <p:cTn id="13" fill="hold">
                            <p:stCondLst>
                              <p:cond delay="6000"/>
                            </p:stCondLst>
                            <p:childTnLst>
                              <p:par>
                                <p:cTn id="14" presetID="23" presetClass="entr" presetSubtype="272" fill="hold" nodeType="afterEffect">
                                  <p:stCondLst>
                                    <p:cond delay="0"/>
                                  </p:stCondLst>
                                  <p:childTnLst>
                                    <p:set>
                                      <p:cBhvr>
                                        <p:cTn id="15" dur="1" fill="hold">
                                          <p:stCondLst>
                                            <p:cond delay="0"/>
                                          </p:stCondLst>
                                        </p:cTn>
                                        <p:tgtEl>
                                          <p:spTgt spid="37891"/>
                                        </p:tgtEl>
                                        <p:attrNameLst>
                                          <p:attrName>style.visibility</p:attrName>
                                        </p:attrNameLst>
                                      </p:cBhvr>
                                      <p:to>
                                        <p:strVal val="visible"/>
                                      </p:to>
                                    </p:set>
                                    <p:anim calcmode="lin" valueType="num">
                                      <p:cBhvr>
                                        <p:cTn id="16" dur="5000" fill="hold"/>
                                        <p:tgtEl>
                                          <p:spTgt spid="37891"/>
                                        </p:tgtEl>
                                        <p:attrNameLst>
                                          <p:attrName>ppt_w</p:attrName>
                                        </p:attrNameLst>
                                      </p:cBhvr>
                                      <p:tavLst>
                                        <p:tav tm="0">
                                          <p:val>
                                            <p:strVal val="2/3*#ppt_w"/>
                                          </p:val>
                                        </p:tav>
                                        <p:tav tm="100000">
                                          <p:val>
                                            <p:strVal val="#ppt_w"/>
                                          </p:val>
                                        </p:tav>
                                      </p:tavLst>
                                    </p:anim>
                                    <p:anim calcmode="lin" valueType="num">
                                      <p:cBhvr>
                                        <p:cTn id="17" dur="5000" fill="hold"/>
                                        <p:tgtEl>
                                          <p:spTgt spid="37891"/>
                                        </p:tgtEl>
                                        <p:attrNameLst>
                                          <p:attrName>ppt_h</p:attrName>
                                        </p:attrNameLst>
                                      </p:cBhvr>
                                      <p:tavLst>
                                        <p:tav tm="0">
                                          <p:val>
                                            <p:strVal val="2/3*#ppt_h"/>
                                          </p:val>
                                        </p:tav>
                                        <p:tav tm="100000">
                                          <p:val>
                                            <p:strVal val="#ppt_h"/>
                                          </p:val>
                                        </p:tav>
                                      </p:tavLst>
                                    </p:anim>
                                  </p:childTnLst>
                                </p:cTn>
                              </p:par>
                            </p:childTnLst>
                          </p:cTn>
                        </p:par>
                        <p:par>
                          <p:cTn id="18" fill="hold">
                            <p:stCondLst>
                              <p:cond delay="11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95536" y="260648"/>
            <a:ext cx="7920880" cy="461665"/>
          </a:xfrm>
          <a:prstGeom prst="rect">
            <a:avLst/>
          </a:prstGeom>
          <a:noFill/>
        </p:spPr>
        <p:txBody>
          <a:bodyPr wrap="square" rtlCol="0">
            <a:spAutoFit/>
          </a:bodyPr>
          <a:lstStyle/>
          <a:p>
            <a:pPr algn="ctr"/>
            <a:r>
              <a:rPr lang="fr-FR" sz="2400" b="1" u="sng" dirty="0" smtClean="0">
                <a:solidFill>
                  <a:srgbClr val="0070C0"/>
                </a:solidFill>
                <a:latin typeface="Times New Roman" pitchFamily="18" charset="0"/>
                <a:cs typeface="Times New Roman" pitchFamily="18" charset="0"/>
              </a:rPr>
              <a:t>Conclusion :</a:t>
            </a:r>
            <a:endParaRPr lang="fr-FR" sz="2400" b="1" u="sng" dirty="0">
              <a:solidFill>
                <a:srgbClr val="0070C0"/>
              </a:solidFill>
              <a:latin typeface="Times New Roman" pitchFamily="18" charset="0"/>
              <a:cs typeface="Times New Roman" pitchFamily="18" charset="0"/>
            </a:endParaRPr>
          </a:p>
        </p:txBody>
      </p:sp>
      <p:sp>
        <p:nvSpPr>
          <p:cNvPr id="5" name="ZoneTexte 4"/>
          <p:cNvSpPr txBox="1"/>
          <p:nvPr/>
        </p:nvSpPr>
        <p:spPr>
          <a:xfrm>
            <a:off x="467544" y="1052736"/>
            <a:ext cx="8136904" cy="400110"/>
          </a:xfrm>
          <a:prstGeom prst="rect">
            <a:avLst/>
          </a:prstGeom>
          <a:noFill/>
        </p:spPr>
        <p:txBody>
          <a:bodyPr wrap="square" rtlCol="0">
            <a:spAutoFit/>
          </a:bodyPr>
          <a:lstStyle/>
          <a:p>
            <a:r>
              <a:rPr lang="fr-FR" sz="2000" b="1" dirty="0" smtClean="0">
                <a:latin typeface="Times New Roman" pitchFamily="18" charset="0"/>
                <a:cs typeface="Times New Roman" pitchFamily="18" charset="0"/>
              </a:rPr>
              <a:t>Exercice 2 p. 40 : écrire le terme-clé + sa définition en face dans le cahier</a:t>
            </a:r>
            <a:endParaRPr lang="fr-FR"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meljac.net/Images/EcoleMeljac100ans_images%20p%E9dagogiques/tableaux-maison%20des%20instituteurs/Serie3_Grandes/12la%20vie%20des%20paysans%20au%20Moyen%20Age.JPG"/>
          <p:cNvPicPr>
            <a:picLocks noChangeAspect="1" noChangeArrowheads="1"/>
          </p:cNvPicPr>
          <p:nvPr/>
        </p:nvPicPr>
        <p:blipFill>
          <a:blip r:embed="rId2" cstate="print"/>
          <a:srcRect/>
          <a:stretch>
            <a:fillRect/>
          </a:stretch>
        </p:blipFill>
        <p:spPr bwMode="auto">
          <a:xfrm>
            <a:off x="2661989" y="1305272"/>
            <a:ext cx="6086475" cy="4572000"/>
          </a:xfrm>
          <a:prstGeom prst="rect">
            <a:avLst/>
          </a:prstGeom>
          <a:noFill/>
        </p:spPr>
      </p:pic>
      <p:pic>
        <p:nvPicPr>
          <p:cNvPr id="4100" name="Picture 4" descr="http://www.les-vegetaliseurs.com/media/articles/20080807_110319.jpg"/>
          <p:cNvPicPr>
            <a:picLocks noChangeAspect="1" noChangeArrowheads="1"/>
          </p:cNvPicPr>
          <p:nvPr/>
        </p:nvPicPr>
        <p:blipFill>
          <a:blip r:embed="rId3" cstate="print"/>
          <a:srcRect/>
          <a:stretch>
            <a:fillRect/>
          </a:stretch>
        </p:blipFill>
        <p:spPr bwMode="auto">
          <a:xfrm>
            <a:off x="467544" y="1258788"/>
            <a:ext cx="1905169" cy="2098204"/>
          </a:xfrm>
          <a:prstGeom prst="rect">
            <a:avLst/>
          </a:prstGeom>
          <a:noFill/>
        </p:spPr>
      </p:pic>
      <p:sp>
        <p:nvSpPr>
          <p:cNvPr id="7" name="ZoneTexte 6"/>
          <p:cNvSpPr txBox="1"/>
          <p:nvPr/>
        </p:nvSpPr>
        <p:spPr>
          <a:xfrm>
            <a:off x="2483768" y="251356"/>
            <a:ext cx="4536504" cy="369332"/>
          </a:xfrm>
          <a:prstGeom prst="rect">
            <a:avLst/>
          </a:prstGeom>
          <a:noFill/>
        </p:spPr>
        <p:txBody>
          <a:bodyPr wrap="square" rtlCol="0">
            <a:spAutoFit/>
          </a:bodyPr>
          <a:lstStyle/>
          <a:p>
            <a:pPr algn="ctr"/>
            <a:r>
              <a:rPr lang="fr-FR" b="1" i="1" dirty="0" smtClean="0"/>
              <a:t>Images en plus :</a:t>
            </a:r>
            <a:endParaRPr lang="fr-FR" b="1" i="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79512" y="283295"/>
            <a:ext cx="8424936" cy="769441"/>
          </a:xfrm>
          <a:prstGeom prst="rect">
            <a:avLst/>
          </a:prstGeom>
          <a:noFill/>
        </p:spPr>
        <p:txBody>
          <a:bodyPr wrap="square" rtlCol="0">
            <a:spAutoFit/>
          </a:bodyPr>
          <a:lstStyle/>
          <a:p>
            <a:pPr algn="just"/>
            <a:r>
              <a:rPr lang="fr-FR" b="1" u="sng" dirty="0" smtClean="0"/>
              <a:t>Phase d’échanges à l’oral :</a:t>
            </a:r>
          </a:p>
          <a:p>
            <a:pPr algn="ctr"/>
            <a:endParaRPr lang="fr-FR" sz="1000" b="1" dirty="0" smtClean="0"/>
          </a:p>
          <a:p>
            <a:pPr algn="just"/>
            <a:r>
              <a:rPr lang="fr-FR" sz="1600" b="1" dirty="0" smtClean="0"/>
              <a:t>Comment vivait-on selon toi au </a:t>
            </a:r>
            <a:r>
              <a:rPr lang="fr-FR" sz="1600" b="1" dirty="0" err="1" smtClean="0"/>
              <a:t>Moyen-Age</a:t>
            </a:r>
            <a:r>
              <a:rPr lang="fr-FR" sz="1600" b="1" dirty="0" smtClean="0"/>
              <a:t> ?</a:t>
            </a:r>
          </a:p>
        </p:txBody>
      </p:sp>
      <p:pic>
        <p:nvPicPr>
          <p:cNvPr id="1026" name="Picture 2" descr="http://soutien67.free.fr/histoire/pages/moyen_age/images/paysans01.jpg"/>
          <p:cNvPicPr>
            <a:picLocks noChangeAspect="1" noChangeArrowheads="1"/>
          </p:cNvPicPr>
          <p:nvPr/>
        </p:nvPicPr>
        <p:blipFill>
          <a:blip r:embed="rId2" cstate="print"/>
          <a:srcRect/>
          <a:stretch>
            <a:fillRect/>
          </a:stretch>
        </p:blipFill>
        <p:spPr bwMode="auto">
          <a:xfrm>
            <a:off x="323528" y="3443646"/>
            <a:ext cx="8352928" cy="3297722"/>
          </a:xfrm>
          <a:prstGeom prst="rect">
            <a:avLst/>
          </a:prstGeom>
          <a:noFill/>
        </p:spPr>
      </p:pic>
      <p:pic>
        <p:nvPicPr>
          <p:cNvPr id="9" name="Picture 2" descr="http://perlbal.hi-pi.com/blog-images/39831/gd/1256471604/Les-conditions-de-vie-des-paysans-au-moyen-age.jpg"/>
          <p:cNvPicPr>
            <a:picLocks noChangeAspect="1" noChangeArrowheads="1"/>
          </p:cNvPicPr>
          <p:nvPr/>
        </p:nvPicPr>
        <p:blipFill>
          <a:blip r:embed="rId3" cstate="print"/>
          <a:srcRect/>
          <a:stretch>
            <a:fillRect/>
          </a:stretch>
        </p:blipFill>
        <p:spPr bwMode="auto">
          <a:xfrm>
            <a:off x="6945213" y="260648"/>
            <a:ext cx="1875259" cy="2520280"/>
          </a:xfrm>
          <a:prstGeom prst="rect">
            <a:avLst/>
          </a:prstGeom>
          <a:noFill/>
        </p:spPr>
      </p:pic>
      <p:sp>
        <p:nvSpPr>
          <p:cNvPr id="10" name="ZoneTexte 9"/>
          <p:cNvSpPr txBox="1"/>
          <p:nvPr/>
        </p:nvSpPr>
        <p:spPr>
          <a:xfrm>
            <a:off x="179512" y="1074222"/>
            <a:ext cx="8424936" cy="338554"/>
          </a:xfrm>
          <a:prstGeom prst="rect">
            <a:avLst/>
          </a:prstGeom>
          <a:noFill/>
        </p:spPr>
        <p:txBody>
          <a:bodyPr wrap="square" rtlCol="0">
            <a:spAutoFit/>
          </a:bodyPr>
          <a:lstStyle/>
          <a:p>
            <a:pPr algn="just"/>
            <a:r>
              <a:rPr lang="fr-FR" sz="1600" b="1" dirty="0" smtClean="0"/>
              <a:t>Quel type de relations y a-t-il entre les seigneurs et les paysans ?</a:t>
            </a:r>
          </a:p>
        </p:txBody>
      </p:sp>
      <p:pic>
        <p:nvPicPr>
          <p:cNvPr id="12" name="Picture 2" descr="http://tnmoyenage.tableau-noir.net/images/chateau_fort8.jpg"/>
          <p:cNvPicPr>
            <a:picLocks noChangeAspect="1" noChangeArrowheads="1"/>
          </p:cNvPicPr>
          <p:nvPr/>
        </p:nvPicPr>
        <p:blipFill>
          <a:blip r:embed="rId4" cstate="print"/>
          <a:srcRect/>
          <a:stretch>
            <a:fillRect/>
          </a:stretch>
        </p:blipFill>
        <p:spPr bwMode="auto">
          <a:xfrm>
            <a:off x="323528" y="1484784"/>
            <a:ext cx="2600325" cy="1771651"/>
          </a:xfrm>
          <a:prstGeom prst="rect">
            <a:avLst/>
          </a:prstGeom>
          <a:noFill/>
        </p:spPr>
      </p:pic>
      <p:pic>
        <p:nvPicPr>
          <p:cNvPr id="28674" name="Picture 2" descr="C:\Users\Guillaume\Desktop\Château fort.png"/>
          <p:cNvPicPr>
            <a:picLocks noChangeAspect="1" noChangeArrowheads="1"/>
          </p:cNvPicPr>
          <p:nvPr/>
        </p:nvPicPr>
        <p:blipFill>
          <a:blip r:embed="rId5" cstate="print"/>
          <a:srcRect/>
          <a:stretch>
            <a:fillRect/>
          </a:stretch>
        </p:blipFill>
        <p:spPr bwMode="auto">
          <a:xfrm>
            <a:off x="3563888" y="1484784"/>
            <a:ext cx="2331441" cy="175379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3000"/>
                                        <p:tgtEl>
                                          <p:spTgt spid="5"/>
                                        </p:tgtEl>
                                      </p:cBhvr>
                                    </p:animEffect>
                                  </p:childTnLst>
                                </p:cTn>
                              </p:par>
                            </p:childTnLst>
                          </p:cTn>
                        </p:par>
                        <p:par>
                          <p:cTn id="8" fill="hold">
                            <p:stCondLst>
                              <p:cond delay="6000"/>
                            </p:stCondLst>
                            <p:childTnLst>
                              <p:par>
                                <p:cTn id="9" presetID="21"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4)">
                                      <p:cBhvr>
                                        <p:cTn id="11" dur="2000"/>
                                        <p:tgtEl>
                                          <p:spTgt spid="12"/>
                                        </p:tgtEl>
                                      </p:cBhvr>
                                    </p:animEffect>
                                  </p:childTnLst>
                                </p:cTn>
                              </p:par>
                            </p:childTnLst>
                          </p:cTn>
                        </p:par>
                        <p:par>
                          <p:cTn id="12" fill="hold">
                            <p:stCondLst>
                              <p:cond delay="8000"/>
                            </p:stCondLst>
                            <p:childTnLst>
                              <p:par>
                                <p:cTn id="13" presetID="21" presetClass="entr" presetSubtype="4" fill="hold" nodeType="afterEffect">
                                  <p:stCondLst>
                                    <p:cond delay="0"/>
                                  </p:stCondLst>
                                  <p:childTnLst>
                                    <p:set>
                                      <p:cBhvr>
                                        <p:cTn id="14" dur="1" fill="hold">
                                          <p:stCondLst>
                                            <p:cond delay="0"/>
                                          </p:stCondLst>
                                        </p:cTn>
                                        <p:tgtEl>
                                          <p:spTgt spid="28674"/>
                                        </p:tgtEl>
                                        <p:attrNameLst>
                                          <p:attrName>style.visibility</p:attrName>
                                        </p:attrNameLst>
                                      </p:cBhvr>
                                      <p:to>
                                        <p:strVal val="visible"/>
                                      </p:to>
                                    </p:set>
                                    <p:animEffect transition="in" filter="wheel(4)">
                                      <p:cBhvr>
                                        <p:cTn id="15" dur="2000"/>
                                        <p:tgtEl>
                                          <p:spTgt spid="28674"/>
                                        </p:tgtEl>
                                      </p:cBhvr>
                                    </p:animEffect>
                                  </p:childTnLst>
                                </p:cTn>
                              </p:par>
                            </p:childTnLst>
                          </p:cTn>
                        </p:par>
                        <p:par>
                          <p:cTn id="16" fill="hold">
                            <p:stCondLst>
                              <p:cond delay="10000"/>
                            </p:stCondLst>
                            <p:childTnLst>
                              <p:par>
                                <p:cTn id="17" presetID="21"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4)">
                                      <p:cBhvr>
                                        <p:cTn id="19" dur="3000"/>
                                        <p:tgtEl>
                                          <p:spTgt spid="9"/>
                                        </p:tgtEl>
                                      </p:cBhvr>
                                    </p:animEffect>
                                  </p:childTnLst>
                                </p:cTn>
                              </p:par>
                            </p:childTnLst>
                          </p:cTn>
                        </p:par>
                        <p:par>
                          <p:cTn id="20" fill="hold">
                            <p:stCondLst>
                              <p:cond delay="13000"/>
                            </p:stCondLst>
                            <p:childTnLst>
                              <p:par>
                                <p:cTn id="21" presetID="10"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3000"/>
                                        <p:tgtEl>
                                          <p:spTgt spid="1026"/>
                                        </p:tgtEl>
                                      </p:cBhvr>
                                    </p:animEffect>
                                  </p:childTnLst>
                                </p:cTn>
                              </p:par>
                            </p:childTnLst>
                          </p:cTn>
                        </p:par>
                        <p:par>
                          <p:cTn id="24" fill="hold">
                            <p:stCondLst>
                              <p:cond delay="16000"/>
                            </p:stCondLst>
                            <p:childTnLst>
                              <p:par>
                                <p:cTn id="25" presetID="1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lide(fromLeft)">
                                      <p:cBhvr>
                                        <p:cTn id="2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51520" y="76562"/>
            <a:ext cx="8424936" cy="400110"/>
          </a:xfrm>
          <a:prstGeom prst="rect">
            <a:avLst/>
          </a:prstGeom>
          <a:noFill/>
        </p:spPr>
        <p:txBody>
          <a:bodyPr wrap="square" rtlCol="0">
            <a:spAutoFit/>
          </a:bodyPr>
          <a:lstStyle/>
          <a:p>
            <a:pPr algn="ctr"/>
            <a:r>
              <a:rPr lang="fr-FR" sz="2000" b="1" u="sng" dirty="0" smtClean="0"/>
              <a:t>En guise d’introduction, nous pouvons noter :</a:t>
            </a:r>
            <a:endParaRPr lang="fr-FR" sz="2000" b="1" u="sng" dirty="0"/>
          </a:p>
        </p:txBody>
      </p:sp>
      <p:pic>
        <p:nvPicPr>
          <p:cNvPr id="7" name="Picture 4" descr="http://ivn.chez.com/paysan/i4_1156.jpg"/>
          <p:cNvPicPr>
            <a:picLocks noChangeAspect="1" noChangeArrowheads="1"/>
          </p:cNvPicPr>
          <p:nvPr/>
        </p:nvPicPr>
        <p:blipFill>
          <a:blip r:embed="rId2" cstate="print"/>
          <a:srcRect/>
          <a:stretch>
            <a:fillRect/>
          </a:stretch>
        </p:blipFill>
        <p:spPr bwMode="auto">
          <a:xfrm>
            <a:off x="467544" y="548680"/>
            <a:ext cx="2088232" cy="1822085"/>
          </a:xfrm>
          <a:prstGeom prst="rect">
            <a:avLst/>
          </a:prstGeom>
          <a:noFill/>
        </p:spPr>
      </p:pic>
      <p:pic>
        <p:nvPicPr>
          <p:cNvPr id="6" name="Picture 2" descr="http://tnmoyenage.tableau-noir.net/images/chateau_fort8.jpg"/>
          <p:cNvPicPr>
            <a:picLocks noChangeAspect="1" noChangeArrowheads="1"/>
          </p:cNvPicPr>
          <p:nvPr/>
        </p:nvPicPr>
        <p:blipFill>
          <a:blip r:embed="rId3" cstate="print"/>
          <a:srcRect/>
          <a:stretch>
            <a:fillRect/>
          </a:stretch>
        </p:blipFill>
        <p:spPr bwMode="auto">
          <a:xfrm>
            <a:off x="3267819" y="577229"/>
            <a:ext cx="2600325" cy="1771651"/>
          </a:xfrm>
          <a:prstGeom prst="rect">
            <a:avLst/>
          </a:prstGeom>
          <a:noFill/>
        </p:spPr>
      </p:pic>
      <p:sp>
        <p:nvSpPr>
          <p:cNvPr id="9" name="ZoneTexte 8"/>
          <p:cNvSpPr txBox="1"/>
          <p:nvPr/>
        </p:nvSpPr>
        <p:spPr>
          <a:xfrm>
            <a:off x="-108520" y="2492896"/>
            <a:ext cx="9433048" cy="1107996"/>
          </a:xfrm>
          <a:prstGeom prst="rect">
            <a:avLst/>
          </a:prstGeom>
          <a:noFill/>
        </p:spPr>
        <p:txBody>
          <a:bodyPr wrap="square" rtlCol="0">
            <a:spAutoFit/>
          </a:bodyPr>
          <a:lstStyle/>
          <a:p>
            <a:pPr algn="ctr"/>
            <a:r>
              <a:rPr lang="fr-FR" sz="2200" dirty="0" smtClean="0">
                <a:solidFill>
                  <a:srgbClr val="0070C0"/>
                </a:solidFill>
                <a:latin typeface="Times New Roman" pitchFamily="18" charset="0"/>
                <a:cs typeface="Times New Roman" pitchFamily="18" charset="0"/>
              </a:rPr>
              <a:t>Le Moyen-</a:t>
            </a:r>
            <a:r>
              <a:rPr lang="fr-FR" sz="2200" cap="all" dirty="0" smtClean="0">
                <a:solidFill>
                  <a:srgbClr val="0070C0"/>
                </a:solidFill>
                <a:latin typeface="Times New Roman" pitchFamily="18" charset="0"/>
                <a:cs typeface="Times New Roman" pitchFamily="18" charset="0"/>
              </a:rPr>
              <a:t>â</a:t>
            </a:r>
            <a:r>
              <a:rPr lang="fr-FR" sz="2200" dirty="0" smtClean="0">
                <a:solidFill>
                  <a:srgbClr val="0070C0"/>
                </a:solidFill>
                <a:latin typeface="Times New Roman" pitchFamily="18" charset="0"/>
                <a:cs typeface="Times New Roman" pitchFamily="18" charset="0"/>
              </a:rPr>
              <a:t>ge marque la période où apparaissent les premiers villages médiévaux (Xe- XIe siècle) caractérisés par la vie paysanne</a:t>
            </a:r>
          </a:p>
          <a:p>
            <a:pPr algn="ctr"/>
            <a:r>
              <a:rPr lang="fr-FR" sz="2200" dirty="0" smtClean="0">
                <a:solidFill>
                  <a:srgbClr val="0070C0"/>
                </a:solidFill>
                <a:latin typeface="Times New Roman" pitchFamily="18" charset="0"/>
                <a:cs typeface="Times New Roman" pitchFamily="18" charset="0"/>
              </a:rPr>
              <a:t>et seigneuriale ainsi que par la construction des premiers châteaux forts. </a:t>
            </a:r>
            <a:endParaRPr lang="fr-FR" sz="2200" dirty="0">
              <a:solidFill>
                <a:srgbClr val="0070C0"/>
              </a:solidFill>
              <a:latin typeface="Times New Roman" pitchFamily="18" charset="0"/>
              <a:cs typeface="Times New Roman" pitchFamily="18" charset="0"/>
            </a:endParaRPr>
          </a:p>
        </p:txBody>
      </p:sp>
      <p:pic>
        <p:nvPicPr>
          <p:cNvPr id="1025" name="Picture 1" descr="C:\Users\Guillaume\Desktop\Vie des paysans.png"/>
          <p:cNvPicPr>
            <a:picLocks noChangeAspect="1" noChangeArrowheads="1"/>
          </p:cNvPicPr>
          <p:nvPr/>
        </p:nvPicPr>
        <p:blipFill>
          <a:blip r:embed="rId4" cstate="print"/>
          <a:srcRect/>
          <a:stretch>
            <a:fillRect/>
          </a:stretch>
        </p:blipFill>
        <p:spPr bwMode="auto">
          <a:xfrm>
            <a:off x="6444208" y="548680"/>
            <a:ext cx="1944216" cy="1834730"/>
          </a:xfrm>
          <a:prstGeom prst="rect">
            <a:avLst/>
          </a:prstGeom>
          <a:noFill/>
        </p:spPr>
      </p:pic>
      <p:pic>
        <p:nvPicPr>
          <p:cNvPr id="1027" name="Picture 3" descr="http://img.over-blog.com/500x329/2/25/87/52/Tournoi.jpg"/>
          <p:cNvPicPr>
            <a:picLocks noChangeAspect="1" noChangeArrowheads="1"/>
          </p:cNvPicPr>
          <p:nvPr/>
        </p:nvPicPr>
        <p:blipFill>
          <a:blip r:embed="rId5" cstate="print"/>
          <a:srcRect/>
          <a:stretch>
            <a:fillRect/>
          </a:stretch>
        </p:blipFill>
        <p:spPr bwMode="auto">
          <a:xfrm>
            <a:off x="539105" y="3717032"/>
            <a:ext cx="4752975" cy="3133726"/>
          </a:xfrm>
          <a:prstGeom prst="rect">
            <a:avLst/>
          </a:prstGeom>
          <a:noFill/>
        </p:spPr>
      </p:pic>
      <p:pic>
        <p:nvPicPr>
          <p:cNvPr id="1029" name="Picture 5" descr="http://www.ac-grenoble.fr/ecole/freterive/cartostel/quizz/moyenage_paysans.jpg"/>
          <p:cNvPicPr>
            <a:picLocks noChangeAspect="1" noChangeArrowheads="1"/>
          </p:cNvPicPr>
          <p:nvPr/>
        </p:nvPicPr>
        <p:blipFill>
          <a:blip r:embed="rId6" cstate="print"/>
          <a:srcRect/>
          <a:stretch>
            <a:fillRect/>
          </a:stretch>
        </p:blipFill>
        <p:spPr bwMode="auto">
          <a:xfrm>
            <a:off x="5796136" y="3717031"/>
            <a:ext cx="2376264" cy="309051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5000"/>
                                        <p:tgtEl>
                                          <p:spTgt spid="5"/>
                                        </p:tgtEl>
                                      </p:cBhvr>
                                    </p:animEffect>
                                  </p:childTnLst>
                                </p:cTn>
                              </p:par>
                            </p:childTnLst>
                          </p:cTn>
                        </p:par>
                        <p:par>
                          <p:cTn id="8" fill="hold">
                            <p:stCondLst>
                              <p:cond delay="5000"/>
                            </p:stCondLst>
                            <p:childTnLst>
                              <p:par>
                                <p:cTn id="9" presetID="21"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4)">
                                      <p:cBhvr>
                                        <p:cTn id="11" dur="2000"/>
                                        <p:tgtEl>
                                          <p:spTgt spid="7"/>
                                        </p:tgtEl>
                                      </p:cBhvr>
                                    </p:animEffect>
                                  </p:childTnLst>
                                </p:cTn>
                              </p:par>
                              <p:par>
                                <p:cTn id="12" presetID="21"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4)">
                                      <p:cBhvr>
                                        <p:cTn id="14" dur="2000"/>
                                        <p:tgtEl>
                                          <p:spTgt spid="6"/>
                                        </p:tgtEl>
                                      </p:cBhvr>
                                    </p:animEffect>
                                  </p:childTnLst>
                                </p:cTn>
                              </p:par>
                              <p:par>
                                <p:cTn id="15" presetID="21" presetClass="entr" presetSubtype="4" fill="hold" nodeType="withEffect">
                                  <p:stCondLst>
                                    <p:cond delay="0"/>
                                  </p:stCondLst>
                                  <p:childTnLst>
                                    <p:set>
                                      <p:cBhvr>
                                        <p:cTn id="16" dur="1" fill="hold">
                                          <p:stCondLst>
                                            <p:cond delay="0"/>
                                          </p:stCondLst>
                                        </p:cTn>
                                        <p:tgtEl>
                                          <p:spTgt spid="1025"/>
                                        </p:tgtEl>
                                        <p:attrNameLst>
                                          <p:attrName>style.visibility</p:attrName>
                                        </p:attrNameLst>
                                      </p:cBhvr>
                                      <p:to>
                                        <p:strVal val="visible"/>
                                      </p:to>
                                    </p:set>
                                    <p:animEffect transition="in" filter="wheel(4)">
                                      <p:cBhvr>
                                        <p:cTn id="17" dur="2000"/>
                                        <p:tgtEl>
                                          <p:spTgt spid="1025"/>
                                        </p:tgtEl>
                                      </p:cBhvr>
                                    </p:animEffect>
                                  </p:childTnLst>
                                </p:cTn>
                              </p:par>
                            </p:childTnLst>
                          </p:cTn>
                        </p:par>
                        <p:par>
                          <p:cTn id="18" fill="hold">
                            <p:stCondLst>
                              <p:cond delay="7000"/>
                            </p:stCondLst>
                            <p:childTnLst>
                              <p:par>
                                <p:cTn id="19" presetID="21" presetClass="entr" presetSubtype="4" fill="hold" nodeType="after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wheel(4)">
                                      <p:cBhvr>
                                        <p:cTn id="21" dur="2000"/>
                                        <p:tgtEl>
                                          <p:spTgt spid="1027"/>
                                        </p:tgtEl>
                                      </p:cBhvr>
                                    </p:animEffect>
                                  </p:childTnLst>
                                </p:cTn>
                              </p:par>
                              <p:par>
                                <p:cTn id="22" presetID="21" presetClass="entr" presetSubtype="4" fill="hold" nodeType="withEffect">
                                  <p:stCondLst>
                                    <p:cond delay="0"/>
                                  </p:stCondLst>
                                  <p:childTnLst>
                                    <p:set>
                                      <p:cBhvr>
                                        <p:cTn id="23" dur="1" fill="hold">
                                          <p:stCondLst>
                                            <p:cond delay="0"/>
                                          </p:stCondLst>
                                        </p:cTn>
                                        <p:tgtEl>
                                          <p:spTgt spid="1029"/>
                                        </p:tgtEl>
                                        <p:attrNameLst>
                                          <p:attrName>style.visibility</p:attrName>
                                        </p:attrNameLst>
                                      </p:cBhvr>
                                      <p:to>
                                        <p:strVal val="visible"/>
                                      </p:to>
                                    </p:set>
                                    <p:animEffect transition="in" filter="wheel(4)">
                                      <p:cBhvr>
                                        <p:cTn id="24" dur="2000"/>
                                        <p:tgtEl>
                                          <p:spTgt spid="1029"/>
                                        </p:tgtEl>
                                      </p:cBhvr>
                                    </p:animEffect>
                                  </p:childTnLst>
                                </p:cTn>
                              </p:par>
                            </p:childTnLst>
                          </p:cTn>
                        </p:par>
                        <p:par>
                          <p:cTn id="25" fill="hold">
                            <p:stCondLst>
                              <p:cond delay="90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1520" y="200834"/>
            <a:ext cx="8820472" cy="707886"/>
          </a:xfrm>
          <a:prstGeom prst="rect">
            <a:avLst/>
          </a:prstGeom>
          <a:noFill/>
        </p:spPr>
        <p:txBody>
          <a:bodyPr wrap="square" rtlCol="0">
            <a:spAutoFit/>
          </a:bodyPr>
          <a:lstStyle/>
          <a:p>
            <a:r>
              <a:rPr lang="fr-FR" sz="2000" b="1" u="sng" dirty="0" smtClean="0">
                <a:solidFill>
                  <a:srgbClr val="00B050"/>
                </a:solidFill>
                <a:latin typeface="Times New Roman" pitchFamily="18" charset="0"/>
                <a:cs typeface="Times New Roman" pitchFamily="18" charset="0"/>
              </a:rPr>
              <a:t>Problématique :</a:t>
            </a:r>
          </a:p>
          <a:p>
            <a:r>
              <a:rPr lang="fr-FR" sz="2000" dirty="0" smtClean="0">
                <a:solidFill>
                  <a:srgbClr val="00B050"/>
                </a:solidFill>
                <a:latin typeface="Times New Roman" pitchFamily="18" charset="0"/>
                <a:cs typeface="Times New Roman" pitchFamily="18" charset="0"/>
              </a:rPr>
              <a:t>Comment les seigneurs et les paysans vivent-ils dans la seigneurie au Moyen-</a:t>
            </a:r>
            <a:r>
              <a:rPr lang="fr-FR" sz="2000" cap="all" dirty="0" smtClean="0">
                <a:solidFill>
                  <a:srgbClr val="00B050"/>
                </a:solidFill>
                <a:latin typeface="Times New Roman" pitchFamily="18" charset="0"/>
                <a:cs typeface="Times New Roman" pitchFamily="18" charset="0"/>
              </a:rPr>
              <a:t>â</a:t>
            </a:r>
            <a:r>
              <a:rPr lang="fr-FR" sz="2000" dirty="0" smtClean="0">
                <a:solidFill>
                  <a:srgbClr val="00B050"/>
                </a:solidFill>
                <a:latin typeface="Times New Roman" pitchFamily="18" charset="0"/>
                <a:cs typeface="Times New Roman" pitchFamily="18" charset="0"/>
              </a:rPr>
              <a:t>ge ?</a:t>
            </a:r>
            <a:endParaRPr lang="fr-FR" sz="2000" dirty="0">
              <a:solidFill>
                <a:srgbClr val="00B050"/>
              </a:solidFill>
              <a:latin typeface="Times New Roman" pitchFamily="18" charset="0"/>
              <a:cs typeface="Times New Roman" pitchFamily="18" charset="0"/>
            </a:endParaRPr>
          </a:p>
        </p:txBody>
      </p:sp>
      <p:sp>
        <p:nvSpPr>
          <p:cNvPr id="5" name="ZoneTexte 4"/>
          <p:cNvSpPr txBox="1"/>
          <p:nvPr/>
        </p:nvSpPr>
        <p:spPr>
          <a:xfrm>
            <a:off x="395536" y="1095127"/>
            <a:ext cx="8136904" cy="461665"/>
          </a:xfrm>
          <a:prstGeom prst="rect">
            <a:avLst/>
          </a:prstGeom>
          <a:noFill/>
        </p:spPr>
        <p:txBody>
          <a:bodyPr wrap="square" rtlCol="0">
            <a:spAutoFit/>
          </a:bodyPr>
          <a:lstStyle/>
          <a:p>
            <a:r>
              <a:rPr lang="fr-FR" sz="2400" b="1" dirty="0" smtClean="0">
                <a:solidFill>
                  <a:srgbClr val="FF0000"/>
                </a:solidFill>
                <a:latin typeface="Times New Roman" pitchFamily="18" charset="0"/>
                <a:cs typeface="Times New Roman" pitchFamily="18" charset="0"/>
              </a:rPr>
              <a:t>I- </a:t>
            </a:r>
            <a:r>
              <a:rPr lang="fr-FR" sz="2400" b="1" u="sng" dirty="0" smtClean="0">
                <a:solidFill>
                  <a:srgbClr val="FF0000"/>
                </a:solidFill>
                <a:latin typeface="Times New Roman" pitchFamily="18" charset="0"/>
                <a:cs typeface="Times New Roman" pitchFamily="18" charset="0"/>
              </a:rPr>
              <a:t>La seigneurie : lieu de vie des seigneurs et des paysans.</a:t>
            </a:r>
            <a:endParaRPr lang="fr-FR" sz="2400" u="sng" dirty="0">
              <a:solidFill>
                <a:srgbClr val="FF0000"/>
              </a:solidFill>
              <a:latin typeface="Times New Roman" pitchFamily="18" charset="0"/>
              <a:cs typeface="Times New Roman" pitchFamily="18" charset="0"/>
            </a:endParaRPr>
          </a:p>
        </p:txBody>
      </p:sp>
      <p:sp>
        <p:nvSpPr>
          <p:cNvPr id="7" name="ZoneTexte 6"/>
          <p:cNvSpPr txBox="1"/>
          <p:nvPr/>
        </p:nvSpPr>
        <p:spPr>
          <a:xfrm>
            <a:off x="1259632" y="1773977"/>
            <a:ext cx="8136904" cy="430887"/>
          </a:xfrm>
          <a:prstGeom prst="rect">
            <a:avLst/>
          </a:prstGeom>
          <a:noFill/>
        </p:spPr>
        <p:txBody>
          <a:bodyPr wrap="square" rtlCol="0">
            <a:spAutoFit/>
          </a:bodyPr>
          <a:lstStyle/>
          <a:p>
            <a:r>
              <a:rPr lang="fr-FR" sz="2000" b="1" dirty="0" smtClean="0">
                <a:solidFill>
                  <a:srgbClr val="FF0000"/>
                </a:solidFill>
                <a:latin typeface="Times New Roman" pitchFamily="18" charset="0"/>
                <a:cs typeface="Times New Roman" pitchFamily="18" charset="0"/>
              </a:rPr>
              <a:t>1) </a:t>
            </a:r>
            <a:r>
              <a:rPr lang="fr-FR" sz="2200" b="1" u="sng" dirty="0" smtClean="0">
                <a:solidFill>
                  <a:srgbClr val="FF0000"/>
                </a:solidFill>
                <a:latin typeface="Times New Roman" pitchFamily="18" charset="0"/>
                <a:cs typeface="Times New Roman" pitchFamily="18" charset="0"/>
              </a:rPr>
              <a:t>L’organisation de la seigneurie :</a:t>
            </a:r>
            <a:endParaRPr lang="fr-FR" sz="2200" u="sng" dirty="0">
              <a:solidFill>
                <a:srgbClr val="FF0000"/>
              </a:solidFill>
              <a:latin typeface="Times New Roman" pitchFamily="18" charset="0"/>
              <a:cs typeface="Times New Roman" pitchFamily="18" charset="0"/>
            </a:endParaRPr>
          </a:p>
        </p:txBody>
      </p:sp>
      <p:pic>
        <p:nvPicPr>
          <p:cNvPr id="29700" name="Picture 4" descr="http://idata.over-blog.com/0/44/37/24/Cartulaire-des-Billettes.JPG"/>
          <p:cNvPicPr>
            <a:picLocks noChangeAspect="1" noChangeArrowheads="1"/>
          </p:cNvPicPr>
          <p:nvPr/>
        </p:nvPicPr>
        <p:blipFill>
          <a:blip r:embed="rId2" cstate="print"/>
          <a:srcRect/>
          <a:stretch>
            <a:fillRect/>
          </a:stretch>
        </p:blipFill>
        <p:spPr bwMode="auto">
          <a:xfrm>
            <a:off x="138941" y="2564904"/>
            <a:ext cx="4649083" cy="3096344"/>
          </a:xfrm>
          <a:prstGeom prst="rect">
            <a:avLst/>
          </a:prstGeom>
          <a:noFill/>
        </p:spPr>
      </p:pic>
      <p:pic>
        <p:nvPicPr>
          <p:cNvPr id="29702" name="Picture 6" descr="seigneurie-blancs.jpg"/>
          <p:cNvPicPr>
            <a:picLocks noChangeAspect="1" noChangeArrowheads="1"/>
          </p:cNvPicPr>
          <p:nvPr/>
        </p:nvPicPr>
        <p:blipFill>
          <a:blip r:embed="rId3" cstate="print"/>
          <a:srcRect/>
          <a:stretch>
            <a:fillRect/>
          </a:stretch>
        </p:blipFill>
        <p:spPr bwMode="auto">
          <a:xfrm>
            <a:off x="4932040" y="2540471"/>
            <a:ext cx="4183347" cy="3120777"/>
          </a:xfrm>
          <a:prstGeom prst="rect">
            <a:avLst/>
          </a:prstGeom>
          <a:noFill/>
        </p:spPr>
      </p:pic>
      <p:sp>
        <p:nvSpPr>
          <p:cNvPr id="12" name="ZoneTexte 11"/>
          <p:cNvSpPr txBox="1"/>
          <p:nvPr/>
        </p:nvSpPr>
        <p:spPr>
          <a:xfrm>
            <a:off x="179512" y="5713511"/>
            <a:ext cx="4464496" cy="307777"/>
          </a:xfrm>
          <a:prstGeom prst="rect">
            <a:avLst/>
          </a:prstGeom>
          <a:noFill/>
        </p:spPr>
        <p:txBody>
          <a:bodyPr wrap="square" rtlCol="0">
            <a:spAutoFit/>
          </a:bodyPr>
          <a:lstStyle/>
          <a:p>
            <a:pPr algn="ctr"/>
            <a:r>
              <a:rPr lang="fr-FR" sz="1400" i="1" dirty="0" smtClean="0">
                <a:latin typeface="Times New Roman" pitchFamily="18" charset="0"/>
                <a:cs typeface="Times New Roman" pitchFamily="18" charset="0"/>
              </a:rPr>
              <a:t>Dessin d’une seigneurie au </a:t>
            </a:r>
            <a:r>
              <a:rPr lang="fr-FR" sz="1400" i="1" dirty="0" err="1" smtClean="0">
                <a:latin typeface="Times New Roman" pitchFamily="18" charset="0"/>
                <a:cs typeface="Times New Roman" pitchFamily="18" charset="0"/>
              </a:rPr>
              <a:t>Moyen-Age</a:t>
            </a:r>
            <a:endParaRPr lang="fr-FR" sz="1400" i="1" dirty="0">
              <a:latin typeface="Times New Roman" pitchFamily="18" charset="0"/>
              <a:cs typeface="Times New Roman" pitchFamily="18" charset="0"/>
            </a:endParaRPr>
          </a:p>
        </p:txBody>
      </p:sp>
      <p:sp>
        <p:nvSpPr>
          <p:cNvPr id="13" name="ZoneTexte 12"/>
          <p:cNvSpPr txBox="1"/>
          <p:nvPr/>
        </p:nvSpPr>
        <p:spPr>
          <a:xfrm>
            <a:off x="4860032" y="5661248"/>
            <a:ext cx="4211960" cy="523220"/>
          </a:xfrm>
          <a:prstGeom prst="rect">
            <a:avLst/>
          </a:prstGeom>
          <a:noFill/>
        </p:spPr>
        <p:txBody>
          <a:bodyPr wrap="square" rtlCol="0">
            <a:spAutoFit/>
          </a:bodyPr>
          <a:lstStyle/>
          <a:p>
            <a:pPr algn="ctr"/>
            <a:r>
              <a:rPr lang="fr-FR" sz="1400" i="1" dirty="0" smtClean="0">
                <a:latin typeface="Times New Roman" pitchFamily="18" charset="0"/>
                <a:cs typeface="Times New Roman" pitchFamily="18" charset="0"/>
              </a:rPr>
              <a:t>Dessin qu’il nous faudra réussir à compléter à la fin </a:t>
            </a:r>
          </a:p>
          <a:p>
            <a:pPr algn="ctr"/>
            <a:r>
              <a:rPr lang="fr-FR" sz="1400" i="1" dirty="0" smtClean="0">
                <a:latin typeface="Times New Roman" pitchFamily="18" charset="0"/>
                <a:cs typeface="Times New Roman" pitchFamily="18" charset="0"/>
              </a:rPr>
              <a:t>de la séance.</a:t>
            </a:r>
            <a:endParaRPr lang="fr-FR" sz="1400"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3000"/>
                                        <p:tgtEl>
                                          <p:spTgt spid="4"/>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7000"/>
                            </p:stCondLst>
                            <p:childTnLst>
                              <p:par>
                                <p:cTn id="17" presetID="21" presetClass="entr" presetSubtype="4" fill="hold" nodeType="afterEffect">
                                  <p:stCondLst>
                                    <p:cond delay="0"/>
                                  </p:stCondLst>
                                  <p:childTnLst>
                                    <p:set>
                                      <p:cBhvr>
                                        <p:cTn id="18" dur="1" fill="hold">
                                          <p:stCondLst>
                                            <p:cond delay="0"/>
                                          </p:stCondLst>
                                        </p:cTn>
                                        <p:tgtEl>
                                          <p:spTgt spid="29700"/>
                                        </p:tgtEl>
                                        <p:attrNameLst>
                                          <p:attrName>style.visibility</p:attrName>
                                        </p:attrNameLst>
                                      </p:cBhvr>
                                      <p:to>
                                        <p:strVal val="visible"/>
                                      </p:to>
                                    </p:set>
                                    <p:animEffect transition="in" filter="wheel(4)">
                                      <p:cBhvr>
                                        <p:cTn id="19" dur="2000"/>
                                        <p:tgtEl>
                                          <p:spTgt spid="29700"/>
                                        </p:tgtEl>
                                      </p:cBhvr>
                                    </p:animEffect>
                                  </p:childTnLst>
                                </p:cTn>
                              </p:par>
                            </p:childTnLst>
                          </p:cTn>
                        </p:par>
                        <p:par>
                          <p:cTn id="20" fill="hold">
                            <p:stCondLst>
                              <p:cond delay="9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par>
                          <p:cTn id="24" fill="hold">
                            <p:stCondLst>
                              <p:cond delay="11000"/>
                            </p:stCondLst>
                            <p:childTnLst>
                              <p:par>
                                <p:cTn id="25" presetID="21" presetClass="entr" presetSubtype="4" fill="hold" nodeType="afterEffect">
                                  <p:stCondLst>
                                    <p:cond delay="0"/>
                                  </p:stCondLst>
                                  <p:childTnLst>
                                    <p:set>
                                      <p:cBhvr>
                                        <p:cTn id="26" dur="1" fill="hold">
                                          <p:stCondLst>
                                            <p:cond delay="0"/>
                                          </p:stCondLst>
                                        </p:cTn>
                                        <p:tgtEl>
                                          <p:spTgt spid="29702"/>
                                        </p:tgtEl>
                                        <p:attrNameLst>
                                          <p:attrName>style.visibility</p:attrName>
                                        </p:attrNameLst>
                                      </p:cBhvr>
                                      <p:to>
                                        <p:strVal val="visible"/>
                                      </p:to>
                                    </p:set>
                                    <p:animEffect transition="in" filter="wheel(4)">
                                      <p:cBhvr>
                                        <p:cTn id="27" dur="2000"/>
                                        <p:tgtEl>
                                          <p:spTgt spid="29702"/>
                                        </p:tgtEl>
                                      </p:cBhvr>
                                    </p:animEffect>
                                  </p:childTnLst>
                                </p:cTn>
                              </p:par>
                            </p:childTnLst>
                          </p:cTn>
                        </p:par>
                        <p:par>
                          <p:cTn id="28" fill="hold">
                            <p:stCondLst>
                              <p:cond delay="1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7704" y="35332"/>
            <a:ext cx="5580112" cy="400110"/>
          </a:xfrm>
          <a:prstGeom prst="rect">
            <a:avLst/>
          </a:prstGeom>
        </p:spPr>
        <p:txBody>
          <a:bodyPr wrap="square">
            <a:spAutoFit/>
          </a:bodyPr>
          <a:lstStyle/>
          <a:p>
            <a:r>
              <a:rPr lang="fr-FR" sz="2000" b="1" dirty="0" smtClean="0">
                <a:latin typeface="Times New Roman" pitchFamily="18" charset="0"/>
                <a:cs typeface="Times New Roman" pitchFamily="18" charset="0"/>
              </a:rPr>
              <a:t>Observe le dessin de la seigneurie ci-dessous :</a:t>
            </a:r>
            <a:endParaRPr lang="fr-FR" sz="2000" b="1" dirty="0">
              <a:latin typeface="Times New Roman" pitchFamily="18" charset="0"/>
              <a:cs typeface="Times New Roman" pitchFamily="18" charset="0"/>
            </a:endParaRPr>
          </a:p>
        </p:txBody>
      </p:sp>
      <p:pic>
        <p:nvPicPr>
          <p:cNvPr id="5" name="Picture 2" descr="C:\Users\Guillaume\Desktop\Seigneurie 2.png"/>
          <p:cNvPicPr>
            <a:picLocks noChangeAspect="1" noChangeArrowheads="1"/>
          </p:cNvPicPr>
          <p:nvPr/>
        </p:nvPicPr>
        <p:blipFill>
          <a:blip r:embed="rId2" cstate="print"/>
          <a:srcRect/>
          <a:stretch>
            <a:fillRect/>
          </a:stretch>
        </p:blipFill>
        <p:spPr bwMode="auto">
          <a:xfrm>
            <a:off x="107504" y="423628"/>
            <a:ext cx="8640960" cy="5597660"/>
          </a:xfrm>
          <a:prstGeom prst="rect">
            <a:avLst/>
          </a:prstGeom>
          <a:noFill/>
        </p:spPr>
      </p:pic>
      <p:sp>
        <p:nvSpPr>
          <p:cNvPr id="6" name="Rectangle 5"/>
          <p:cNvSpPr/>
          <p:nvPr/>
        </p:nvSpPr>
        <p:spPr>
          <a:xfrm>
            <a:off x="4464496" y="6125234"/>
            <a:ext cx="5580112" cy="400110"/>
          </a:xfrm>
          <a:prstGeom prst="rect">
            <a:avLst/>
          </a:prstGeom>
        </p:spPr>
        <p:txBody>
          <a:bodyPr wrap="square">
            <a:spAutoFit/>
          </a:bodyPr>
          <a:lstStyle/>
          <a:p>
            <a:r>
              <a:rPr lang="fr-FR" sz="2000" b="1" u="sng" dirty="0" smtClean="0">
                <a:latin typeface="Times New Roman" pitchFamily="18" charset="0"/>
                <a:cs typeface="Times New Roman" pitchFamily="18" charset="0"/>
              </a:rPr>
              <a:t>De quoi se compose une seigneurie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2/3*#ppt_w"/>
                                          </p:val>
                                        </p:tav>
                                        <p:tav tm="100000">
                                          <p:val>
                                            <p:strVal val="#ppt_w"/>
                                          </p:val>
                                        </p:tav>
                                      </p:tavLst>
                                    </p:anim>
                                    <p:anim calcmode="lin" valueType="num">
                                      <p:cBhvr>
                                        <p:cTn id="8" dur="3000" fill="hold"/>
                                        <p:tgtEl>
                                          <p:spTgt spid="4"/>
                                        </p:tgtEl>
                                        <p:attrNameLst>
                                          <p:attrName>ppt_h</p:attrName>
                                        </p:attrNameLst>
                                      </p:cBhvr>
                                      <p:tavLst>
                                        <p:tav tm="0">
                                          <p:val>
                                            <p:strVal val="2/3*#ppt_h"/>
                                          </p:val>
                                        </p:tav>
                                        <p:tav tm="100000">
                                          <p:val>
                                            <p:strVal val="#ppt_h"/>
                                          </p:val>
                                        </p:tav>
                                      </p:tavLst>
                                    </p:anim>
                                  </p:childTnLst>
                                </p:cTn>
                              </p:par>
                            </p:childTnLst>
                          </p:cTn>
                        </p:par>
                        <p:par>
                          <p:cTn id="9" fill="hold">
                            <p:stCondLst>
                              <p:cond delay="30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childTnLst>
                                </p:cTn>
                              </p:par>
                            </p:childTnLst>
                          </p:cTn>
                        </p:par>
                        <p:par>
                          <p:cTn id="13" fill="hold">
                            <p:stCondLst>
                              <p:cond delay="6000"/>
                            </p:stCondLst>
                            <p:childTnLst>
                              <p:par>
                                <p:cTn id="14" presetID="1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lide(fromTop)">
                                      <p:cBhvr>
                                        <p:cTn id="16"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C:\Users\Guillaume\Desktop\Seigneurie 1.png"/>
          <p:cNvPicPr>
            <a:picLocks noChangeAspect="1" noChangeArrowheads="1"/>
          </p:cNvPicPr>
          <p:nvPr/>
        </p:nvPicPr>
        <p:blipFill>
          <a:blip r:embed="rId2" cstate="print"/>
          <a:srcRect/>
          <a:stretch>
            <a:fillRect/>
          </a:stretch>
        </p:blipFill>
        <p:spPr bwMode="auto">
          <a:xfrm>
            <a:off x="-182574" y="2060848"/>
            <a:ext cx="6266742" cy="4797152"/>
          </a:xfrm>
          <a:prstGeom prst="rect">
            <a:avLst/>
          </a:prstGeom>
          <a:noFill/>
        </p:spPr>
      </p:pic>
      <p:pic>
        <p:nvPicPr>
          <p:cNvPr id="31749" name="Picture 5" descr="C:\Users\Guillaume\Desktop\Vie des paysans.png"/>
          <p:cNvPicPr>
            <a:picLocks noChangeAspect="1" noChangeArrowheads="1"/>
          </p:cNvPicPr>
          <p:nvPr/>
        </p:nvPicPr>
        <p:blipFill>
          <a:blip r:embed="rId3" cstate="print"/>
          <a:srcRect/>
          <a:stretch>
            <a:fillRect/>
          </a:stretch>
        </p:blipFill>
        <p:spPr bwMode="auto">
          <a:xfrm>
            <a:off x="5968207" y="0"/>
            <a:ext cx="3175793" cy="2996952"/>
          </a:xfrm>
          <a:prstGeom prst="rect">
            <a:avLst/>
          </a:prstGeom>
          <a:noFill/>
        </p:spPr>
      </p:pic>
      <p:pic>
        <p:nvPicPr>
          <p:cNvPr id="31750" name="Picture 6" descr="C:\Users\Guillaume\Desktop\Utilisation moulin.png"/>
          <p:cNvPicPr>
            <a:picLocks noChangeAspect="1" noChangeArrowheads="1"/>
          </p:cNvPicPr>
          <p:nvPr/>
        </p:nvPicPr>
        <p:blipFill>
          <a:blip r:embed="rId4" cstate="print"/>
          <a:srcRect/>
          <a:stretch>
            <a:fillRect/>
          </a:stretch>
        </p:blipFill>
        <p:spPr bwMode="auto">
          <a:xfrm>
            <a:off x="3779912" y="1"/>
            <a:ext cx="2175578" cy="2204864"/>
          </a:xfrm>
          <a:prstGeom prst="rect">
            <a:avLst/>
          </a:prstGeom>
          <a:noFill/>
        </p:spPr>
      </p:pic>
      <p:pic>
        <p:nvPicPr>
          <p:cNvPr id="31751" name="Picture 7" descr="C:\Users\Guillaume\Desktop\Gibet.png"/>
          <p:cNvPicPr>
            <a:picLocks noChangeAspect="1" noChangeArrowheads="1"/>
          </p:cNvPicPr>
          <p:nvPr/>
        </p:nvPicPr>
        <p:blipFill>
          <a:blip r:embed="rId5" cstate="print"/>
          <a:srcRect/>
          <a:stretch>
            <a:fillRect/>
          </a:stretch>
        </p:blipFill>
        <p:spPr bwMode="auto">
          <a:xfrm>
            <a:off x="6221373" y="3140968"/>
            <a:ext cx="2527091" cy="3501008"/>
          </a:xfrm>
          <a:prstGeom prst="rect">
            <a:avLst/>
          </a:prstGeom>
          <a:noFill/>
        </p:spPr>
      </p:pic>
      <p:pic>
        <p:nvPicPr>
          <p:cNvPr id="31753" name="Picture 9" descr="C:\Users\Guillaume\Desktop\Vie à la cours 3.png"/>
          <p:cNvPicPr>
            <a:picLocks noChangeAspect="1" noChangeArrowheads="1"/>
          </p:cNvPicPr>
          <p:nvPr/>
        </p:nvPicPr>
        <p:blipFill>
          <a:blip r:embed="rId6" cstate="print"/>
          <a:srcRect/>
          <a:stretch>
            <a:fillRect/>
          </a:stretch>
        </p:blipFill>
        <p:spPr bwMode="auto">
          <a:xfrm>
            <a:off x="1619672" y="0"/>
            <a:ext cx="2160240" cy="2123895"/>
          </a:xfrm>
          <a:prstGeom prst="rect">
            <a:avLst/>
          </a:prstGeom>
          <a:noFill/>
        </p:spPr>
      </p:pic>
      <p:pic>
        <p:nvPicPr>
          <p:cNvPr id="13" name="Picture 2" descr="http://perlbal.hi-pi.com/blog-images/39831/gd/1256471604/Les-conditions-de-vie-des-paysans-au-moyen-age.jpg"/>
          <p:cNvPicPr>
            <a:picLocks noChangeAspect="1" noChangeArrowheads="1"/>
          </p:cNvPicPr>
          <p:nvPr/>
        </p:nvPicPr>
        <p:blipFill>
          <a:blip r:embed="rId7" cstate="print"/>
          <a:srcRect/>
          <a:stretch>
            <a:fillRect/>
          </a:stretch>
        </p:blipFill>
        <p:spPr bwMode="auto">
          <a:xfrm>
            <a:off x="0" y="-1"/>
            <a:ext cx="1619672" cy="2060849"/>
          </a:xfrm>
          <a:prstGeom prst="rect">
            <a:avLst/>
          </a:prstGeom>
          <a:noFill/>
        </p:spPr>
      </p:pic>
      <p:sp>
        <p:nvSpPr>
          <p:cNvPr id="14" name="ZoneTexte 13"/>
          <p:cNvSpPr txBox="1"/>
          <p:nvPr/>
        </p:nvSpPr>
        <p:spPr>
          <a:xfrm>
            <a:off x="2771800" y="0"/>
            <a:ext cx="2520280" cy="461665"/>
          </a:xfrm>
          <a:prstGeom prst="rect">
            <a:avLst/>
          </a:prstGeom>
          <a:noFill/>
        </p:spPr>
        <p:txBody>
          <a:bodyPr wrap="square" rtlCol="0">
            <a:spAutoFit/>
          </a:bodyPr>
          <a:lstStyle/>
          <a:p>
            <a:r>
              <a:rPr lang="fr-FR" sz="2400" b="1" dirty="0" smtClean="0">
                <a:solidFill>
                  <a:srgbClr val="FF0000"/>
                </a:solidFill>
                <a:latin typeface="Times New Roman" pitchFamily="18" charset="0"/>
                <a:cs typeface="Times New Roman" pitchFamily="18" charset="0"/>
              </a:rPr>
              <a:t>2</a:t>
            </a:r>
            <a:endParaRPr lang="fr-FR" sz="2400" b="1" dirty="0">
              <a:solidFill>
                <a:srgbClr val="FF0000"/>
              </a:solidFill>
              <a:latin typeface="Times New Roman" pitchFamily="18" charset="0"/>
              <a:cs typeface="Times New Roman" pitchFamily="18" charset="0"/>
            </a:endParaRPr>
          </a:p>
        </p:txBody>
      </p:sp>
      <p:sp>
        <p:nvSpPr>
          <p:cNvPr id="15" name="ZoneTexte 14"/>
          <p:cNvSpPr txBox="1"/>
          <p:nvPr/>
        </p:nvSpPr>
        <p:spPr>
          <a:xfrm>
            <a:off x="971600" y="1124744"/>
            <a:ext cx="2520280" cy="461665"/>
          </a:xfrm>
          <a:prstGeom prst="rect">
            <a:avLst/>
          </a:prstGeom>
          <a:noFill/>
        </p:spPr>
        <p:txBody>
          <a:bodyPr wrap="square" rtlCol="0">
            <a:spAutoFit/>
          </a:bodyPr>
          <a:lstStyle/>
          <a:p>
            <a:r>
              <a:rPr lang="fr-FR" sz="2400" b="1" dirty="0" smtClean="0">
                <a:solidFill>
                  <a:srgbClr val="FF0000"/>
                </a:solidFill>
                <a:latin typeface="Times New Roman" pitchFamily="18" charset="0"/>
                <a:cs typeface="Times New Roman" pitchFamily="18" charset="0"/>
              </a:rPr>
              <a:t>5</a:t>
            </a:r>
            <a:endParaRPr lang="fr-FR" sz="2400" b="1" dirty="0">
              <a:solidFill>
                <a:srgbClr val="FF0000"/>
              </a:solidFill>
              <a:latin typeface="Times New Roman" pitchFamily="18" charset="0"/>
              <a:cs typeface="Times New Roman" pitchFamily="18" charset="0"/>
            </a:endParaRPr>
          </a:p>
        </p:txBody>
      </p:sp>
      <p:sp>
        <p:nvSpPr>
          <p:cNvPr id="16" name="ZoneTexte 15"/>
          <p:cNvSpPr txBox="1"/>
          <p:nvPr/>
        </p:nvSpPr>
        <p:spPr>
          <a:xfrm>
            <a:off x="4283968" y="15007"/>
            <a:ext cx="2520280" cy="461665"/>
          </a:xfrm>
          <a:prstGeom prst="rect">
            <a:avLst/>
          </a:prstGeom>
          <a:noFill/>
        </p:spPr>
        <p:txBody>
          <a:bodyPr wrap="square" rtlCol="0">
            <a:spAutoFit/>
          </a:bodyPr>
          <a:lstStyle/>
          <a:p>
            <a:r>
              <a:rPr lang="fr-FR" sz="2400" b="1" dirty="0" smtClean="0">
                <a:solidFill>
                  <a:srgbClr val="FF0000"/>
                </a:solidFill>
                <a:latin typeface="Times New Roman" pitchFamily="18" charset="0"/>
                <a:cs typeface="Times New Roman" pitchFamily="18" charset="0"/>
              </a:rPr>
              <a:t>4</a:t>
            </a:r>
            <a:endParaRPr lang="fr-FR" sz="2400" b="1" dirty="0">
              <a:solidFill>
                <a:srgbClr val="FF0000"/>
              </a:solidFill>
              <a:latin typeface="Times New Roman" pitchFamily="18" charset="0"/>
              <a:cs typeface="Times New Roman" pitchFamily="18" charset="0"/>
            </a:endParaRPr>
          </a:p>
        </p:txBody>
      </p:sp>
      <p:sp>
        <p:nvSpPr>
          <p:cNvPr id="17" name="ZoneTexte 16"/>
          <p:cNvSpPr txBox="1"/>
          <p:nvPr/>
        </p:nvSpPr>
        <p:spPr>
          <a:xfrm>
            <a:off x="7020272" y="44624"/>
            <a:ext cx="2520280" cy="461665"/>
          </a:xfrm>
          <a:prstGeom prst="rect">
            <a:avLst/>
          </a:prstGeom>
          <a:noFill/>
        </p:spPr>
        <p:txBody>
          <a:bodyPr wrap="square" rtlCol="0">
            <a:spAutoFit/>
          </a:bodyPr>
          <a:lstStyle/>
          <a:p>
            <a:r>
              <a:rPr lang="fr-FR" sz="2400" b="1" dirty="0" smtClean="0">
                <a:solidFill>
                  <a:srgbClr val="FF0000"/>
                </a:solidFill>
                <a:latin typeface="Times New Roman" pitchFamily="18" charset="0"/>
                <a:cs typeface="Times New Roman" pitchFamily="18" charset="0"/>
              </a:rPr>
              <a:t>4</a:t>
            </a:r>
            <a:endParaRPr lang="fr-FR" sz="2400" b="1" dirty="0">
              <a:solidFill>
                <a:srgbClr val="FF0000"/>
              </a:solidFill>
              <a:latin typeface="Times New Roman" pitchFamily="18" charset="0"/>
              <a:cs typeface="Times New Roman" pitchFamily="18" charset="0"/>
            </a:endParaRPr>
          </a:p>
        </p:txBody>
      </p:sp>
      <p:sp>
        <p:nvSpPr>
          <p:cNvPr id="18" name="ZoneTexte 17"/>
          <p:cNvSpPr txBox="1"/>
          <p:nvPr/>
        </p:nvSpPr>
        <p:spPr>
          <a:xfrm>
            <a:off x="8100392" y="3501008"/>
            <a:ext cx="2520280" cy="461665"/>
          </a:xfrm>
          <a:prstGeom prst="rect">
            <a:avLst/>
          </a:prstGeom>
          <a:noFill/>
        </p:spPr>
        <p:txBody>
          <a:bodyPr wrap="square" rtlCol="0">
            <a:spAutoFit/>
          </a:bodyPr>
          <a:lstStyle/>
          <a:p>
            <a:r>
              <a:rPr lang="fr-FR" sz="2400" b="1" dirty="0" smtClean="0">
                <a:solidFill>
                  <a:srgbClr val="FF0000"/>
                </a:solidFill>
                <a:latin typeface="Times New Roman" pitchFamily="18" charset="0"/>
                <a:cs typeface="Times New Roman" pitchFamily="18" charset="0"/>
              </a:rPr>
              <a:t>3</a:t>
            </a:r>
            <a:endParaRPr lang="fr-FR" sz="24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3000" fill="hold"/>
                                        <p:tgtEl>
                                          <p:spTgt spid="31747"/>
                                        </p:tgtEl>
                                        <p:attrNameLst>
                                          <p:attrName>ppt_w</p:attrName>
                                        </p:attrNameLst>
                                      </p:cBhvr>
                                      <p:tavLst>
                                        <p:tav tm="0">
                                          <p:val>
                                            <p:strVal val="2/3*#ppt_w"/>
                                          </p:val>
                                        </p:tav>
                                        <p:tav tm="100000">
                                          <p:val>
                                            <p:strVal val="#ppt_w"/>
                                          </p:val>
                                        </p:tav>
                                      </p:tavLst>
                                    </p:anim>
                                    <p:anim calcmode="lin" valueType="num">
                                      <p:cBhvr>
                                        <p:cTn id="8" dur="3000" fill="hold"/>
                                        <p:tgtEl>
                                          <p:spTgt spid="31747"/>
                                        </p:tgtEl>
                                        <p:attrNameLst>
                                          <p:attrName>ppt_h</p:attrName>
                                        </p:attrNameLst>
                                      </p:cBhvr>
                                      <p:tavLst>
                                        <p:tav tm="0">
                                          <p:val>
                                            <p:strVal val="2/3*#ppt_h"/>
                                          </p:val>
                                        </p:tav>
                                        <p:tav tm="100000">
                                          <p:val>
                                            <p:strVal val="#ppt_h"/>
                                          </p:val>
                                        </p:tav>
                                      </p:tavLst>
                                    </p:anim>
                                  </p:childTnLst>
                                </p:cTn>
                              </p:par>
                            </p:childTnLst>
                          </p:cTn>
                        </p:par>
                        <p:par>
                          <p:cTn id="9" fill="hold">
                            <p:stCondLst>
                              <p:cond delay="30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par>
                          <p:cTn id="13" fill="hold">
                            <p:stCondLst>
                              <p:cond delay="5000"/>
                            </p:stCondLst>
                            <p:childTnLst>
                              <p:par>
                                <p:cTn id="14" presetID="10" presetClass="entr" presetSubtype="0" fill="hold" nodeType="afterEffect">
                                  <p:stCondLst>
                                    <p:cond delay="0"/>
                                  </p:stCondLst>
                                  <p:childTnLst>
                                    <p:set>
                                      <p:cBhvr>
                                        <p:cTn id="15" dur="1" fill="hold">
                                          <p:stCondLst>
                                            <p:cond delay="0"/>
                                          </p:stCondLst>
                                        </p:cTn>
                                        <p:tgtEl>
                                          <p:spTgt spid="31753"/>
                                        </p:tgtEl>
                                        <p:attrNameLst>
                                          <p:attrName>style.visibility</p:attrName>
                                        </p:attrNameLst>
                                      </p:cBhvr>
                                      <p:to>
                                        <p:strVal val="visible"/>
                                      </p:to>
                                    </p:set>
                                    <p:animEffect transition="in" filter="fade">
                                      <p:cBhvr>
                                        <p:cTn id="16" dur="2000"/>
                                        <p:tgtEl>
                                          <p:spTgt spid="31753"/>
                                        </p:tgtEl>
                                      </p:cBhvr>
                                    </p:animEffect>
                                  </p:childTnLst>
                                </p:cTn>
                              </p:par>
                            </p:childTnLst>
                          </p:cTn>
                        </p:par>
                        <p:par>
                          <p:cTn id="17" fill="hold">
                            <p:stCondLst>
                              <p:cond delay="7000"/>
                            </p:stCondLst>
                            <p:childTnLst>
                              <p:par>
                                <p:cTn id="18" presetID="10" presetClass="entr" presetSubtype="0" fill="hold" nodeType="afterEffect">
                                  <p:stCondLst>
                                    <p:cond delay="0"/>
                                  </p:stCondLst>
                                  <p:childTnLst>
                                    <p:set>
                                      <p:cBhvr>
                                        <p:cTn id="19" dur="1" fill="hold">
                                          <p:stCondLst>
                                            <p:cond delay="0"/>
                                          </p:stCondLst>
                                        </p:cTn>
                                        <p:tgtEl>
                                          <p:spTgt spid="31750"/>
                                        </p:tgtEl>
                                        <p:attrNameLst>
                                          <p:attrName>style.visibility</p:attrName>
                                        </p:attrNameLst>
                                      </p:cBhvr>
                                      <p:to>
                                        <p:strVal val="visible"/>
                                      </p:to>
                                    </p:set>
                                    <p:animEffect transition="in" filter="fade">
                                      <p:cBhvr>
                                        <p:cTn id="20" dur="2000"/>
                                        <p:tgtEl>
                                          <p:spTgt spid="31750"/>
                                        </p:tgtEl>
                                      </p:cBhvr>
                                    </p:animEffect>
                                  </p:childTnLst>
                                </p:cTn>
                              </p:par>
                            </p:childTnLst>
                          </p:cTn>
                        </p:par>
                        <p:par>
                          <p:cTn id="21" fill="hold">
                            <p:stCondLst>
                              <p:cond delay="9000"/>
                            </p:stCondLst>
                            <p:childTnLst>
                              <p:par>
                                <p:cTn id="22" presetID="10" presetClass="entr" presetSubtype="0" fill="hold" nodeType="afterEffect">
                                  <p:stCondLst>
                                    <p:cond delay="0"/>
                                  </p:stCondLst>
                                  <p:childTnLst>
                                    <p:set>
                                      <p:cBhvr>
                                        <p:cTn id="23" dur="1" fill="hold">
                                          <p:stCondLst>
                                            <p:cond delay="0"/>
                                          </p:stCondLst>
                                        </p:cTn>
                                        <p:tgtEl>
                                          <p:spTgt spid="31749"/>
                                        </p:tgtEl>
                                        <p:attrNameLst>
                                          <p:attrName>style.visibility</p:attrName>
                                        </p:attrNameLst>
                                      </p:cBhvr>
                                      <p:to>
                                        <p:strVal val="visible"/>
                                      </p:to>
                                    </p:set>
                                    <p:animEffect transition="in" filter="fade">
                                      <p:cBhvr>
                                        <p:cTn id="24" dur="2000"/>
                                        <p:tgtEl>
                                          <p:spTgt spid="31749"/>
                                        </p:tgtEl>
                                      </p:cBhvr>
                                    </p:animEffect>
                                  </p:childTnLst>
                                </p:cTn>
                              </p:par>
                            </p:childTnLst>
                          </p:cTn>
                        </p:par>
                        <p:par>
                          <p:cTn id="25" fill="hold">
                            <p:stCondLst>
                              <p:cond delay="11000"/>
                            </p:stCondLst>
                            <p:childTnLst>
                              <p:par>
                                <p:cTn id="26" presetID="10" presetClass="entr" presetSubtype="0" fill="hold" nodeType="afterEffect">
                                  <p:stCondLst>
                                    <p:cond delay="0"/>
                                  </p:stCondLst>
                                  <p:childTnLst>
                                    <p:set>
                                      <p:cBhvr>
                                        <p:cTn id="27" dur="1" fill="hold">
                                          <p:stCondLst>
                                            <p:cond delay="0"/>
                                          </p:stCondLst>
                                        </p:cTn>
                                        <p:tgtEl>
                                          <p:spTgt spid="31751"/>
                                        </p:tgtEl>
                                        <p:attrNameLst>
                                          <p:attrName>style.visibility</p:attrName>
                                        </p:attrNameLst>
                                      </p:cBhvr>
                                      <p:to>
                                        <p:strVal val="visible"/>
                                      </p:to>
                                    </p:set>
                                    <p:animEffect transition="in" filter="fade">
                                      <p:cBhvr>
                                        <p:cTn id="28" dur="2000"/>
                                        <p:tgtEl>
                                          <p:spTgt spid="31751"/>
                                        </p:tgtEl>
                                      </p:cBhvr>
                                    </p:animEffect>
                                  </p:childTnLst>
                                </p:cTn>
                              </p:par>
                            </p:childTnLst>
                          </p:cTn>
                        </p:par>
                        <p:par>
                          <p:cTn id="29" fill="hold">
                            <p:stCondLst>
                              <p:cond delay="13000"/>
                            </p:stCondLst>
                            <p:childTnLst>
                              <p:par>
                                <p:cTn id="30" presetID="51"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925" decel="100000"/>
                                        <p:tgtEl>
                                          <p:spTgt spid="14"/>
                                        </p:tgtEl>
                                      </p:cBhvr>
                                    </p:animEffect>
                                    <p:animScale>
                                      <p:cBhvr>
                                        <p:cTn id="33" dur="1925" decel="100000"/>
                                        <p:tgtEl>
                                          <p:spTgt spid="14"/>
                                        </p:tgtEl>
                                      </p:cBhvr>
                                      <p:from x="10000" y="10000"/>
                                      <p:to x="200000" y="450000"/>
                                    </p:animScale>
                                    <p:animScale>
                                      <p:cBhvr>
                                        <p:cTn id="34" dur="3075" accel="100000" fill="hold">
                                          <p:stCondLst>
                                            <p:cond delay="1925"/>
                                          </p:stCondLst>
                                        </p:cTn>
                                        <p:tgtEl>
                                          <p:spTgt spid="14"/>
                                        </p:tgtEl>
                                      </p:cBhvr>
                                      <p:from x="200000" y="450000"/>
                                      <p:to x="100000" y="100000"/>
                                    </p:animScale>
                                    <p:set>
                                      <p:cBhvr>
                                        <p:cTn id="35" dur="1925" fill="hold"/>
                                        <p:tgtEl>
                                          <p:spTgt spid="14"/>
                                        </p:tgtEl>
                                        <p:attrNameLst>
                                          <p:attrName>ppt_x</p:attrName>
                                        </p:attrNameLst>
                                      </p:cBhvr>
                                      <p:to>
                                        <p:strVal val="(0.5)"/>
                                      </p:to>
                                    </p:set>
                                    <p:anim from="(0.5)" to="(#ppt_x)" calcmode="lin" valueType="num">
                                      <p:cBhvr>
                                        <p:cTn id="36" dur="3075" accel="100000" fill="hold">
                                          <p:stCondLst>
                                            <p:cond delay="1925"/>
                                          </p:stCondLst>
                                        </p:cTn>
                                        <p:tgtEl>
                                          <p:spTgt spid="14"/>
                                        </p:tgtEl>
                                        <p:attrNameLst>
                                          <p:attrName>ppt_x</p:attrName>
                                        </p:attrNameLst>
                                      </p:cBhvr>
                                    </p:anim>
                                    <p:set>
                                      <p:cBhvr>
                                        <p:cTn id="37" dur="1925" fill="hold"/>
                                        <p:tgtEl>
                                          <p:spTgt spid="14"/>
                                        </p:tgtEl>
                                        <p:attrNameLst>
                                          <p:attrName>ppt_y</p:attrName>
                                        </p:attrNameLst>
                                      </p:cBhvr>
                                      <p:to>
                                        <p:strVal val="(#ppt_y+0.4)"/>
                                      </p:to>
                                    </p:set>
                                    <p:anim from="(#ppt_y+0.4)" to="(#ppt_y)" calcmode="lin" valueType="num">
                                      <p:cBhvr>
                                        <p:cTn id="38" dur="3075" accel="100000" fill="hold">
                                          <p:stCondLst>
                                            <p:cond delay="1925"/>
                                          </p:stCondLst>
                                        </p:cTn>
                                        <p:tgtEl>
                                          <p:spTgt spid="14"/>
                                        </p:tgtEl>
                                        <p:attrNameLst>
                                          <p:attrName>ppt_y</p:attrName>
                                        </p:attrNameLst>
                                      </p:cBhvr>
                                    </p:anim>
                                  </p:childTnLst>
                                </p:cTn>
                              </p:par>
                              <p:par>
                                <p:cTn id="39" presetID="5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925" decel="100000"/>
                                        <p:tgtEl>
                                          <p:spTgt spid="15"/>
                                        </p:tgtEl>
                                      </p:cBhvr>
                                    </p:animEffect>
                                    <p:animScale>
                                      <p:cBhvr>
                                        <p:cTn id="42" dur="1925" decel="100000"/>
                                        <p:tgtEl>
                                          <p:spTgt spid="15"/>
                                        </p:tgtEl>
                                      </p:cBhvr>
                                      <p:from x="10000" y="10000"/>
                                      <p:to x="200000" y="450000"/>
                                    </p:animScale>
                                    <p:animScale>
                                      <p:cBhvr>
                                        <p:cTn id="43" dur="3075" accel="100000" fill="hold">
                                          <p:stCondLst>
                                            <p:cond delay="1925"/>
                                          </p:stCondLst>
                                        </p:cTn>
                                        <p:tgtEl>
                                          <p:spTgt spid="15"/>
                                        </p:tgtEl>
                                      </p:cBhvr>
                                      <p:from x="200000" y="450000"/>
                                      <p:to x="100000" y="100000"/>
                                    </p:animScale>
                                    <p:set>
                                      <p:cBhvr>
                                        <p:cTn id="44" dur="1925" fill="hold"/>
                                        <p:tgtEl>
                                          <p:spTgt spid="15"/>
                                        </p:tgtEl>
                                        <p:attrNameLst>
                                          <p:attrName>ppt_x</p:attrName>
                                        </p:attrNameLst>
                                      </p:cBhvr>
                                      <p:to>
                                        <p:strVal val="(0.5)"/>
                                      </p:to>
                                    </p:set>
                                    <p:anim from="(0.5)" to="(#ppt_x)" calcmode="lin" valueType="num">
                                      <p:cBhvr>
                                        <p:cTn id="45" dur="3075" accel="100000" fill="hold">
                                          <p:stCondLst>
                                            <p:cond delay="1925"/>
                                          </p:stCondLst>
                                        </p:cTn>
                                        <p:tgtEl>
                                          <p:spTgt spid="15"/>
                                        </p:tgtEl>
                                        <p:attrNameLst>
                                          <p:attrName>ppt_x</p:attrName>
                                        </p:attrNameLst>
                                      </p:cBhvr>
                                    </p:anim>
                                    <p:set>
                                      <p:cBhvr>
                                        <p:cTn id="46" dur="1925" fill="hold"/>
                                        <p:tgtEl>
                                          <p:spTgt spid="15"/>
                                        </p:tgtEl>
                                        <p:attrNameLst>
                                          <p:attrName>ppt_y</p:attrName>
                                        </p:attrNameLst>
                                      </p:cBhvr>
                                      <p:to>
                                        <p:strVal val="(#ppt_y+0.4)"/>
                                      </p:to>
                                    </p:set>
                                    <p:anim from="(#ppt_y+0.4)" to="(#ppt_y)" calcmode="lin" valueType="num">
                                      <p:cBhvr>
                                        <p:cTn id="47" dur="3075" accel="100000" fill="hold">
                                          <p:stCondLst>
                                            <p:cond delay="1925"/>
                                          </p:stCondLst>
                                        </p:cTn>
                                        <p:tgtEl>
                                          <p:spTgt spid="15"/>
                                        </p:tgtEl>
                                        <p:attrNameLst>
                                          <p:attrName>ppt_y</p:attrName>
                                        </p:attrNameLst>
                                      </p:cBhvr>
                                    </p:anim>
                                  </p:childTnLst>
                                </p:cTn>
                              </p:par>
                              <p:par>
                                <p:cTn id="48" presetID="51"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925" decel="100000"/>
                                        <p:tgtEl>
                                          <p:spTgt spid="16"/>
                                        </p:tgtEl>
                                      </p:cBhvr>
                                    </p:animEffect>
                                    <p:animScale>
                                      <p:cBhvr>
                                        <p:cTn id="51" dur="1925" decel="100000"/>
                                        <p:tgtEl>
                                          <p:spTgt spid="16"/>
                                        </p:tgtEl>
                                      </p:cBhvr>
                                      <p:from x="10000" y="10000"/>
                                      <p:to x="200000" y="450000"/>
                                    </p:animScale>
                                    <p:animScale>
                                      <p:cBhvr>
                                        <p:cTn id="52" dur="3075" accel="100000" fill="hold">
                                          <p:stCondLst>
                                            <p:cond delay="1925"/>
                                          </p:stCondLst>
                                        </p:cTn>
                                        <p:tgtEl>
                                          <p:spTgt spid="16"/>
                                        </p:tgtEl>
                                      </p:cBhvr>
                                      <p:from x="200000" y="450000"/>
                                      <p:to x="100000" y="100000"/>
                                    </p:animScale>
                                    <p:set>
                                      <p:cBhvr>
                                        <p:cTn id="53" dur="1925" fill="hold"/>
                                        <p:tgtEl>
                                          <p:spTgt spid="16"/>
                                        </p:tgtEl>
                                        <p:attrNameLst>
                                          <p:attrName>ppt_x</p:attrName>
                                        </p:attrNameLst>
                                      </p:cBhvr>
                                      <p:to>
                                        <p:strVal val="(0.5)"/>
                                      </p:to>
                                    </p:set>
                                    <p:anim from="(0.5)" to="(#ppt_x)" calcmode="lin" valueType="num">
                                      <p:cBhvr>
                                        <p:cTn id="54" dur="3075" accel="100000" fill="hold">
                                          <p:stCondLst>
                                            <p:cond delay="1925"/>
                                          </p:stCondLst>
                                        </p:cTn>
                                        <p:tgtEl>
                                          <p:spTgt spid="16"/>
                                        </p:tgtEl>
                                        <p:attrNameLst>
                                          <p:attrName>ppt_x</p:attrName>
                                        </p:attrNameLst>
                                      </p:cBhvr>
                                    </p:anim>
                                    <p:set>
                                      <p:cBhvr>
                                        <p:cTn id="55" dur="1925" fill="hold"/>
                                        <p:tgtEl>
                                          <p:spTgt spid="16"/>
                                        </p:tgtEl>
                                        <p:attrNameLst>
                                          <p:attrName>ppt_y</p:attrName>
                                        </p:attrNameLst>
                                      </p:cBhvr>
                                      <p:to>
                                        <p:strVal val="(#ppt_y+0.4)"/>
                                      </p:to>
                                    </p:set>
                                    <p:anim from="(#ppt_y+0.4)" to="(#ppt_y)" calcmode="lin" valueType="num">
                                      <p:cBhvr>
                                        <p:cTn id="56" dur="3075" accel="100000" fill="hold">
                                          <p:stCondLst>
                                            <p:cond delay="1925"/>
                                          </p:stCondLst>
                                        </p:cTn>
                                        <p:tgtEl>
                                          <p:spTgt spid="16"/>
                                        </p:tgtEl>
                                        <p:attrNameLst>
                                          <p:attrName>ppt_y</p:attrName>
                                        </p:attrNameLst>
                                      </p:cBhvr>
                                    </p:anim>
                                  </p:childTnLst>
                                </p:cTn>
                              </p:par>
                              <p:par>
                                <p:cTn id="57" presetID="51"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925" decel="100000"/>
                                        <p:tgtEl>
                                          <p:spTgt spid="17"/>
                                        </p:tgtEl>
                                      </p:cBhvr>
                                    </p:animEffect>
                                    <p:animScale>
                                      <p:cBhvr>
                                        <p:cTn id="60" dur="1925" decel="100000"/>
                                        <p:tgtEl>
                                          <p:spTgt spid="17"/>
                                        </p:tgtEl>
                                      </p:cBhvr>
                                      <p:from x="10000" y="10000"/>
                                      <p:to x="200000" y="450000"/>
                                    </p:animScale>
                                    <p:animScale>
                                      <p:cBhvr>
                                        <p:cTn id="61" dur="3075" accel="100000" fill="hold">
                                          <p:stCondLst>
                                            <p:cond delay="1925"/>
                                          </p:stCondLst>
                                        </p:cTn>
                                        <p:tgtEl>
                                          <p:spTgt spid="17"/>
                                        </p:tgtEl>
                                      </p:cBhvr>
                                      <p:from x="200000" y="450000"/>
                                      <p:to x="100000" y="100000"/>
                                    </p:animScale>
                                    <p:set>
                                      <p:cBhvr>
                                        <p:cTn id="62" dur="1925" fill="hold"/>
                                        <p:tgtEl>
                                          <p:spTgt spid="17"/>
                                        </p:tgtEl>
                                        <p:attrNameLst>
                                          <p:attrName>ppt_x</p:attrName>
                                        </p:attrNameLst>
                                      </p:cBhvr>
                                      <p:to>
                                        <p:strVal val="(0.5)"/>
                                      </p:to>
                                    </p:set>
                                    <p:anim from="(0.5)" to="(#ppt_x)" calcmode="lin" valueType="num">
                                      <p:cBhvr>
                                        <p:cTn id="63" dur="3075" accel="100000" fill="hold">
                                          <p:stCondLst>
                                            <p:cond delay="1925"/>
                                          </p:stCondLst>
                                        </p:cTn>
                                        <p:tgtEl>
                                          <p:spTgt spid="17"/>
                                        </p:tgtEl>
                                        <p:attrNameLst>
                                          <p:attrName>ppt_x</p:attrName>
                                        </p:attrNameLst>
                                      </p:cBhvr>
                                    </p:anim>
                                    <p:set>
                                      <p:cBhvr>
                                        <p:cTn id="64" dur="1925" fill="hold"/>
                                        <p:tgtEl>
                                          <p:spTgt spid="17"/>
                                        </p:tgtEl>
                                        <p:attrNameLst>
                                          <p:attrName>ppt_y</p:attrName>
                                        </p:attrNameLst>
                                      </p:cBhvr>
                                      <p:to>
                                        <p:strVal val="(#ppt_y+0.4)"/>
                                      </p:to>
                                    </p:set>
                                    <p:anim from="(#ppt_y+0.4)" to="(#ppt_y)" calcmode="lin" valueType="num">
                                      <p:cBhvr>
                                        <p:cTn id="65" dur="3075" accel="100000" fill="hold">
                                          <p:stCondLst>
                                            <p:cond delay="1925"/>
                                          </p:stCondLst>
                                        </p:cTn>
                                        <p:tgtEl>
                                          <p:spTgt spid="17"/>
                                        </p:tgtEl>
                                        <p:attrNameLst>
                                          <p:attrName>ppt_y</p:attrName>
                                        </p:attrNameLst>
                                      </p:cBhvr>
                                    </p:anim>
                                  </p:childTnLst>
                                </p:cTn>
                              </p:par>
                              <p:par>
                                <p:cTn id="66" presetID="51"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925" decel="100000"/>
                                        <p:tgtEl>
                                          <p:spTgt spid="18"/>
                                        </p:tgtEl>
                                      </p:cBhvr>
                                    </p:animEffect>
                                    <p:animScale>
                                      <p:cBhvr>
                                        <p:cTn id="69" dur="1925" decel="100000"/>
                                        <p:tgtEl>
                                          <p:spTgt spid="18"/>
                                        </p:tgtEl>
                                      </p:cBhvr>
                                      <p:from x="10000" y="10000"/>
                                      <p:to x="200000" y="450000"/>
                                    </p:animScale>
                                    <p:animScale>
                                      <p:cBhvr>
                                        <p:cTn id="70" dur="3075" accel="100000" fill="hold">
                                          <p:stCondLst>
                                            <p:cond delay="1925"/>
                                          </p:stCondLst>
                                        </p:cTn>
                                        <p:tgtEl>
                                          <p:spTgt spid="18"/>
                                        </p:tgtEl>
                                      </p:cBhvr>
                                      <p:from x="200000" y="450000"/>
                                      <p:to x="100000" y="100000"/>
                                    </p:animScale>
                                    <p:set>
                                      <p:cBhvr>
                                        <p:cTn id="71" dur="1925" fill="hold"/>
                                        <p:tgtEl>
                                          <p:spTgt spid="18"/>
                                        </p:tgtEl>
                                        <p:attrNameLst>
                                          <p:attrName>ppt_x</p:attrName>
                                        </p:attrNameLst>
                                      </p:cBhvr>
                                      <p:to>
                                        <p:strVal val="(0.5)"/>
                                      </p:to>
                                    </p:set>
                                    <p:anim from="(0.5)" to="(#ppt_x)" calcmode="lin" valueType="num">
                                      <p:cBhvr>
                                        <p:cTn id="72" dur="3075" accel="100000" fill="hold">
                                          <p:stCondLst>
                                            <p:cond delay="1925"/>
                                          </p:stCondLst>
                                        </p:cTn>
                                        <p:tgtEl>
                                          <p:spTgt spid="18"/>
                                        </p:tgtEl>
                                        <p:attrNameLst>
                                          <p:attrName>ppt_x</p:attrName>
                                        </p:attrNameLst>
                                      </p:cBhvr>
                                    </p:anim>
                                    <p:set>
                                      <p:cBhvr>
                                        <p:cTn id="73" dur="1925" fill="hold"/>
                                        <p:tgtEl>
                                          <p:spTgt spid="18"/>
                                        </p:tgtEl>
                                        <p:attrNameLst>
                                          <p:attrName>ppt_y</p:attrName>
                                        </p:attrNameLst>
                                      </p:cBhvr>
                                      <p:to>
                                        <p:strVal val="(#ppt_y+0.4)"/>
                                      </p:to>
                                    </p:set>
                                    <p:anim from="(#ppt_y+0.4)" to="(#ppt_y)" calcmode="lin" valueType="num">
                                      <p:cBhvr>
                                        <p:cTn id="74" dur="3075" accel="100000" fill="hold">
                                          <p:stCondLst>
                                            <p:cond delay="1925"/>
                                          </p:stCondLst>
                                        </p:cTn>
                                        <p:tgtEl>
                                          <p:spTgt spid="1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67544" y="116632"/>
            <a:ext cx="7992888" cy="461665"/>
          </a:xfrm>
          <a:prstGeom prst="rect">
            <a:avLst/>
          </a:prstGeom>
          <a:noFill/>
        </p:spPr>
        <p:txBody>
          <a:bodyPr wrap="square" rtlCol="0">
            <a:spAutoFit/>
          </a:bodyPr>
          <a:lstStyle/>
          <a:p>
            <a:r>
              <a:rPr lang="fr-FR" sz="2400" b="1" u="sng" dirty="0" smtClean="0">
                <a:solidFill>
                  <a:srgbClr val="0070C0"/>
                </a:solidFill>
                <a:latin typeface="Times New Roman" pitchFamily="18" charset="0"/>
                <a:cs typeface="Times New Roman" pitchFamily="18" charset="0"/>
              </a:rPr>
              <a:t>Je retiens : </a:t>
            </a:r>
            <a:endParaRPr lang="fr-FR" sz="2400" b="1" u="sng" dirty="0">
              <a:solidFill>
                <a:srgbClr val="0070C0"/>
              </a:solidFill>
              <a:latin typeface="Times New Roman" pitchFamily="18" charset="0"/>
              <a:cs typeface="Times New Roman" pitchFamily="18" charset="0"/>
            </a:endParaRPr>
          </a:p>
        </p:txBody>
      </p:sp>
      <p:sp>
        <p:nvSpPr>
          <p:cNvPr id="5" name="ZoneTexte 4"/>
          <p:cNvSpPr txBox="1"/>
          <p:nvPr/>
        </p:nvSpPr>
        <p:spPr>
          <a:xfrm>
            <a:off x="395536" y="692696"/>
            <a:ext cx="8280920" cy="2693045"/>
          </a:xfrm>
          <a:prstGeom prst="rect">
            <a:avLst/>
          </a:prstGeom>
          <a:noFill/>
        </p:spPr>
        <p:txBody>
          <a:bodyPr wrap="square" rtlCol="0">
            <a:spAutoFit/>
          </a:bodyPr>
          <a:lstStyle/>
          <a:p>
            <a:pPr algn="just"/>
            <a:r>
              <a:rPr lang="fr-FR" sz="2000" b="1" dirty="0" smtClean="0">
                <a:solidFill>
                  <a:srgbClr val="FF0000"/>
                </a:solidFill>
                <a:latin typeface="Times New Roman" pitchFamily="18" charset="0"/>
                <a:cs typeface="Times New Roman" pitchFamily="18" charset="0"/>
              </a:rPr>
              <a:t>Une seigneurie </a:t>
            </a:r>
            <a:r>
              <a:rPr lang="fr-FR" sz="2000" dirty="0" smtClean="0">
                <a:solidFill>
                  <a:srgbClr val="0070C0"/>
                </a:solidFill>
                <a:latin typeface="Times New Roman" pitchFamily="18" charset="0"/>
                <a:cs typeface="Times New Roman" pitchFamily="18" charset="0"/>
              </a:rPr>
              <a:t>est le domaine agricole appartenant au seigneur et dans lequel vivent les paysans.</a:t>
            </a:r>
          </a:p>
          <a:p>
            <a:pPr algn="just"/>
            <a:endParaRPr lang="fr-FR" sz="1400" dirty="0" smtClean="0">
              <a:solidFill>
                <a:srgbClr val="0070C0"/>
              </a:solidFill>
              <a:latin typeface="Times New Roman" pitchFamily="18" charset="0"/>
              <a:cs typeface="Times New Roman" pitchFamily="18" charset="0"/>
            </a:endParaRPr>
          </a:p>
          <a:p>
            <a:pPr algn="just"/>
            <a:r>
              <a:rPr lang="fr-FR" sz="2000" dirty="0" smtClean="0">
                <a:solidFill>
                  <a:srgbClr val="0070C0"/>
                </a:solidFill>
                <a:latin typeface="Times New Roman" pitchFamily="18" charset="0"/>
                <a:cs typeface="Times New Roman" pitchFamily="18" charset="0"/>
              </a:rPr>
              <a:t>Ses terres se divisent en deux parties :</a:t>
            </a:r>
          </a:p>
          <a:p>
            <a:pPr algn="just"/>
            <a:endParaRPr lang="fr-FR" sz="400" dirty="0" smtClean="0">
              <a:solidFill>
                <a:srgbClr val="0070C0"/>
              </a:solidFill>
              <a:latin typeface="Times New Roman" pitchFamily="18" charset="0"/>
              <a:cs typeface="Times New Roman" pitchFamily="18" charset="0"/>
            </a:endParaRPr>
          </a:p>
          <a:p>
            <a:pPr marL="457200" indent="-457200" algn="just"/>
            <a:r>
              <a:rPr lang="fr-FR" sz="2000" b="1" dirty="0" smtClean="0">
                <a:solidFill>
                  <a:srgbClr val="FF0000"/>
                </a:solidFill>
                <a:latin typeface="Times New Roman" pitchFamily="18" charset="0"/>
                <a:cs typeface="Times New Roman" pitchFamily="18" charset="0"/>
              </a:rPr>
              <a:t>- </a:t>
            </a:r>
            <a:r>
              <a:rPr lang="fr-FR" sz="2000" b="1" u="sng" dirty="0" smtClean="0">
                <a:solidFill>
                  <a:srgbClr val="FF0000"/>
                </a:solidFill>
                <a:latin typeface="Times New Roman" pitchFamily="18" charset="0"/>
                <a:cs typeface="Times New Roman" pitchFamily="18" charset="0"/>
              </a:rPr>
              <a:t>La réserve</a:t>
            </a:r>
            <a:r>
              <a:rPr lang="fr-FR" sz="2000" b="1" dirty="0" smtClean="0">
                <a:solidFill>
                  <a:srgbClr val="FF0000"/>
                </a:solidFill>
                <a:latin typeface="Times New Roman" pitchFamily="18" charset="0"/>
                <a:cs typeface="Times New Roman" pitchFamily="18" charset="0"/>
              </a:rPr>
              <a:t> </a:t>
            </a:r>
            <a:r>
              <a:rPr lang="fr-FR" sz="2000" dirty="0" smtClean="0">
                <a:solidFill>
                  <a:srgbClr val="0070C0"/>
                </a:solidFill>
                <a:latin typeface="Times New Roman" pitchFamily="18" charset="0"/>
                <a:cs typeface="Times New Roman" pitchFamily="18" charset="0"/>
              </a:rPr>
              <a:t>est la partie que le seigneur garde pour son propre usage : elle est </a:t>
            </a:r>
          </a:p>
          <a:p>
            <a:pPr marL="457200" indent="-457200"/>
            <a:r>
              <a:rPr lang="fr-FR" sz="2000" dirty="0" smtClean="0">
                <a:solidFill>
                  <a:srgbClr val="0070C0"/>
                </a:solidFill>
                <a:latin typeface="Times New Roman" pitchFamily="18" charset="0"/>
                <a:cs typeface="Times New Roman" pitchFamily="18" charset="0"/>
              </a:rPr>
              <a:t>cultivée par ses domestiques et par les paysans qui doivent des corvées.</a:t>
            </a:r>
          </a:p>
          <a:p>
            <a:pPr marL="457200" indent="-457200" algn="just"/>
            <a:endParaRPr lang="fr-FR" sz="1000" dirty="0" smtClean="0">
              <a:solidFill>
                <a:srgbClr val="0070C0"/>
              </a:solidFill>
              <a:latin typeface="Times New Roman" pitchFamily="18" charset="0"/>
              <a:cs typeface="Times New Roman" pitchFamily="18" charset="0"/>
            </a:endParaRPr>
          </a:p>
          <a:p>
            <a:pPr marL="457200" indent="-457200" algn="just"/>
            <a:r>
              <a:rPr lang="fr-FR" sz="2000" b="1" dirty="0" smtClean="0">
                <a:solidFill>
                  <a:srgbClr val="FF0000"/>
                </a:solidFill>
                <a:latin typeface="Times New Roman" pitchFamily="18" charset="0"/>
                <a:cs typeface="Times New Roman" pitchFamily="18" charset="0"/>
              </a:rPr>
              <a:t>-</a:t>
            </a:r>
            <a:r>
              <a:rPr lang="fr-FR" sz="2000" dirty="0" smtClean="0">
                <a:solidFill>
                  <a:srgbClr val="0070C0"/>
                </a:solidFill>
                <a:latin typeface="Times New Roman" pitchFamily="18" charset="0"/>
                <a:cs typeface="Times New Roman" pitchFamily="18" charset="0"/>
              </a:rPr>
              <a:t> </a:t>
            </a:r>
            <a:r>
              <a:rPr lang="fr-FR" sz="2000" b="1" u="sng" dirty="0" smtClean="0">
                <a:solidFill>
                  <a:srgbClr val="FF0000"/>
                </a:solidFill>
                <a:latin typeface="Times New Roman" pitchFamily="18" charset="0"/>
                <a:cs typeface="Times New Roman" pitchFamily="18" charset="0"/>
              </a:rPr>
              <a:t>Les tenures</a:t>
            </a:r>
            <a:r>
              <a:rPr lang="fr-FR" sz="2000" dirty="0" smtClean="0">
                <a:solidFill>
                  <a:srgbClr val="0070C0"/>
                </a:solidFill>
                <a:latin typeface="Times New Roman" pitchFamily="18" charset="0"/>
                <a:cs typeface="Times New Roman" pitchFamily="18" charset="0"/>
              </a:rPr>
              <a:t> sont les terres que le seigneur loue aux paysans en échange d’un </a:t>
            </a:r>
          </a:p>
          <a:p>
            <a:pPr marL="457200" indent="-457200" algn="just"/>
            <a:r>
              <a:rPr lang="fr-FR" sz="2000" dirty="0" smtClean="0">
                <a:solidFill>
                  <a:srgbClr val="0070C0"/>
                </a:solidFill>
                <a:latin typeface="Times New Roman" pitchFamily="18" charset="0"/>
                <a:cs typeface="Times New Roman" pitchFamily="18" charset="0"/>
              </a:rPr>
              <a:t>loyer : le cens.</a:t>
            </a:r>
            <a:endParaRPr lang="fr-FR" sz="2000" dirty="0"/>
          </a:p>
        </p:txBody>
      </p:sp>
      <p:pic>
        <p:nvPicPr>
          <p:cNvPr id="34818" name="Picture 2" descr="C:\Users\Guillaume\Desktop\Seigneurie.png"/>
          <p:cNvPicPr>
            <a:picLocks noChangeAspect="1" noChangeArrowheads="1"/>
          </p:cNvPicPr>
          <p:nvPr/>
        </p:nvPicPr>
        <p:blipFill>
          <a:blip r:embed="rId2" cstate="print"/>
          <a:srcRect/>
          <a:stretch>
            <a:fillRect/>
          </a:stretch>
        </p:blipFill>
        <p:spPr bwMode="auto">
          <a:xfrm>
            <a:off x="179512" y="3429000"/>
            <a:ext cx="3923928" cy="3318596"/>
          </a:xfrm>
          <a:prstGeom prst="rect">
            <a:avLst/>
          </a:prstGeom>
          <a:noFill/>
        </p:spPr>
      </p:pic>
      <p:pic>
        <p:nvPicPr>
          <p:cNvPr id="34819" name="Picture 3" descr="C:\Users\Guillaume\Desktop\Travail paysans 2.png"/>
          <p:cNvPicPr>
            <a:picLocks noChangeAspect="1" noChangeArrowheads="1"/>
          </p:cNvPicPr>
          <p:nvPr/>
        </p:nvPicPr>
        <p:blipFill>
          <a:blip r:embed="rId3" cstate="print"/>
          <a:srcRect/>
          <a:stretch>
            <a:fillRect/>
          </a:stretch>
        </p:blipFill>
        <p:spPr bwMode="auto">
          <a:xfrm>
            <a:off x="4211960" y="3408932"/>
            <a:ext cx="4680520" cy="33324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53" presetClass="entr" presetSubtype="0" fill="hold" nodeType="afterEffect">
                                  <p:stCondLst>
                                    <p:cond delay="0"/>
                                  </p:stCondLst>
                                  <p:childTnLst>
                                    <p:set>
                                      <p:cBhvr>
                                        <p:cTn id="14" dur="1" fill="hold">
                                          <p:stCondLst>
                                            <p:cond delay="0"/>
                                          </p:stCondLst>
                                        </p:cTn>
                                        <p:tgtEl>
                                          <p:spTgt spid="34818"/>
                                        </p:tgtEl>
                                        <p:attrNameLst>
                                          <p:attrName>style.visibility</p:attrName>
                                        </p:attrNameLst>
                                      </p:cBhvr>
                                      <p:to>
                                        <p:strVal val="visible"/>
                                      </p:to>
                                    </p:set>
                                    <p:anim calcmode="lin" valueType="num">
                                      <p:cBhvr>
                                        <p:cTn id="15" dur="3000" fill="hold"/>
                                        <p:tgtEl>
                                          <p:spTgt spid="34818"/>
                                        </p:tgtEl>
                                        <p:attrNameLst>
                                          <p:attrName>ppt_w</p:attrName>
                                        </p:attrNameLst>
                                      </p:cBhvr>
                                      <p:tavLst>
                                        <p:tav tm="0">
                                          <p:val>
                                            <p:fltVal val="0"/>
                                          </p:val>
                                        </p:tav>
                                        <p:tav tm="100000">
                                          <p:val>
                                            <p:strVal val="#ppt_w"/>
                                          </p:val>
                                        </p:tav>
                                      </p:tavLst>
                                    </p:anim>
                                    <p:anim calcmode="lin" valueType="num">
                                      <p:cBhvr>
                                        <p:cTn id="16" dur="3000" fill="hold"/>
                                        <p:tgtEl>
                                          <p:spTgt spid="34818"/>
                                        </p:tgtEl>
                                        <p:attrNameLst>
                                          <p:attrName>ppt_h</p:attrName>
                                        </p:attrNameLst>
                                      </p:cBhvr>
                                      <p:tavLst>
                                        <p:tav tm="0">
                                          <p:val>
                                            <p:fltVal val="0"/>
                                          </p:val>
                                        </p:tav>
                                        <p:tav tm="100000">
                                          <p:val>
                                            <p:strVal val="#ppt_h"/>
                                          </p:val>
                                        </p:tav>
                                      </p:tavLst>
                                    </p:anim>
                                    <p:animEffect transition="in" filter="fade">
                                      <p:cBhvr>
                                        <p:cTn id="17" dur="3000"/>
                                        <p:tgtEl>
                                          <p:spTgt spid="34818"/>
                                        </p:tgtEl>
                                      </p:cBhvr>
                                    </p:animEffect>
                                  </p:childTnLst>
                                </p:cTn>
                              </p:par>
                            </p:childTnLst>
                          </p:cTn>
                        </p:par>
                        <p:par>
                          <p:cTn id="18" fill="hold">
                            <p:stCondLst>
                              <p:cond delay="7000"/>
                            </p:stCondLst>
                            <p:childTnLst>
                              <p:par>
                                <p:cTn id="19" presetID="53" presetClass="entr" presetSubtype="0" fill="hold" nodeType="afterEffect">
                                  <p:stCondLst>
                                    <p:cond delay="0"/>
                                  </p:stCondLst>
                                  <p:childTnLst>
                                    <p:set>
                                      <p:cBhvr>
                                        <p:cTn id="20" dur="1" fill="hold">
                                          <p:stCondLst>
                                            <p:cond delay="0"/>
                                          </p:stCondLst>
                                        </p:cTn>
                                        <p:tgtEl>
                                          <p:spTgt spid="34819"/>
                                        </p:tgtEl>
                                        <p:attrNameLst>
                                          <p:attrName>style.visibility</p:attrName>
                                        </p:attrNameLst>
                                      </p:cBhvr>
                                      <p:to>
                                        <p:strVal val="visible"/>
                                      </p:to>
                                    </p:set>
                                    <p:anim calcmode="lin" valueType="num">
                                      <p:cBhvr>
                                        <p:cTn id="21" dur="3000" fill="hold"/>
                                        <p:tgtEl>
                                          <p:spTgt spid="34819"/>
                                        </p:tgtEl>
                                        <p:attrNameLst>
                                          <p:attrName>ppt_w</p:attrName>
                                        </p:attrNameLst>
                                      </p:cBhvr>
                                      <p:tavLst>
                                        <p:tav tm="0">
                                          <p:val>
                                            <p:fltVal val="0"/>
                                          </p:val>
                                        </p:tav>
                                        <p:tav tm="100000">
                                          <p:val>
                                            <p:strVal val="#ppt_w"/>
                                          </p:val>
                                        </p:tav>
                                      </p:tavLst>
                                    </p:anim>
                                    <p:anim calcmode="lin" valueType="num">
                                      <p:cBhvr>
                                        <p:cTn id="22" dur="3000" fill="hold"/>
                                        <p:tgtEl>
                                          <p:spTgt spid="34819"/>
                                        </p:tgtEl>
                                        <p:attrNameLst>
                                          <p:attrName>ppt_h</p:attrName>
                                        </p:attrNameLst>
                                      </p:cBhvr>
                                      <p:tavLst>
                                        <p:tav tm="0">
                                          <p:val>
                                            <p:fltVal val="0"/>
                                          </p:val>
                                        </p:tav>
                                        <p:tav tm="100000">
                                          <p:val>
                                            <p:strVal val="#ppt_h"/>
                                          </p:val>
                                        </p:tav>
                                      </p:tavLst>
                                    </p:anim>
                                    <p:animEffect transition="in" filter="fade">
                                      <p:cBhvr>
                                        <p:cTn id="23" dur="30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Guillaume\Desktop\Seigneurie vue aérienne.png"/>
          <p:cNvPicPr>
            <a:picLocks noChangeAspect="1" noChangeArrowheads="1"/>
          </p:cNvPicPr>
          <p:nvPr/>
        </p:nvPicPr>
        <p:blipFill>
          <a:blip r:embed="rId2" cstate="print"/>
          <a:srcRect/>
          <a:stretch>
            <a:fillRect/>
          </a:stretch>
        </p:blipFill>
        <p:spPr bwMode="auto">
          <a:xfrm>
            <a:off x="467544" y="1028733"/>
            <a:ext cx="6048672" cy="4632515"/>
          </a:xfrm>
          <a:prstGeom prst="rect">
            <a:avLst/>
          </a:prstGeom>
          <a:noFill/>
        </p:spPr>
      </p:pic>
      <p:sp>
        <p:nvSpPr>
          <p:cNvPr id="6" name="ZoneTexte 5"/>
          <p:cNvSpPr txBox="1"/>
          <p:nvPr/>
        </p:nvSpPr>
        <p:spPr>
          <a:xfrm>
            <a:off x="395536" y="190381"/>
            <a:ext cx="8424936" cy="707886"/>
          </a:xfrm>
          <a:prstGeom prst="rect">
            <a:avLst/>
          </a:prstGeom>
          <a:noFill/>
        </p:spPr>
        <p:txBody>
          <a:bodyPr wrap="square" rtlCol="0">
            <a:spAutoFit/>
          </a:bodyPr>
          <a:lstStyle/>
          <a:p>
            <a:r>
              <a:rPr lang="fr-FR" sz="2000" dirty="0" smtClean="0">
                <a:latin typeface="Times New Roman" pitchFamily="18" charset="0"/>
                <a:cs typeface="Times New Roman" pitchFamily="18" charset="0"/>
              </a:rPr>
              <a:t>Remplis le dessin de la seigneurie en vue aérienne ci-dessous avec les mots suivants : </a:t>
            </a:r>
            <a:r>
              <a:rPr lang="fr-FR" sz="2000" b="1" dirty="0" smtClean="0">
                <a:solidFill>
                  <a:srgbClr val="FF0000"/>
                </a:solidFill>
                <a:latin typeface="Times New Roman" pitchFamily="18" charset="0"/>
                <a:cs typeface="Times New Roman" pitchFamily="18" charset="0"/>
              </a:rPr>
              <a:t>réserves,</a:t>
            </a:r>
            <a:r>
              <a:rPr lang="fr-FR" sz="2000" b="1" dirty="0" smtClean="0">
                <a:latin typeface="Times New Roman" pitchFamily="18" charset="0"/>
                <a:cs typeface="Times New Roman" pitchFamily="18" charset="0"/>
              </a:rPr>
              <a:t> </a:t>
            </a:r>
            <a:r>
              <a:rPr lang="fr-FR" sz="2000" b="1" dirty="0" smtClean="0">
                <a:solidFill>
                  <a:srgbClr val="FF0000"/>
                </a:solidFill>
                <a:latin typeface="Times New Roman" pitchFamily="18" charset="0"/>
                <a:cs typeface="Times New Roman" pitchFamily="18" charset="0"/>
              </a:rPr>
              <a:t>tenures,</a:t>
            </a:r>
            <a:r>
              <a:rPr lang="fr-FR" sz="2000" b="1" dirty="0" smtClean="0">
                <a:latin typeface="Times New Roman" pitchFamily="18" charset="0"/>
                <a:cs typeface="Times New Roman" pitchFamily="18" charset="0"/>
              </a:rPr>
              <a:t> forêt, château, village.</a:t>
            </a:r>
            <a:endParaRPr lang="fr-FR" sz="2000" b="1" dirty="0">
              <a:latin typeface="Times New Roman" pitchFamily="18" charset="0"/>
              <a:cs typeface="Times New Roman" pitchFamily="18" charset="0"/>
            </a:endParaRPr>
          </a:p>
        </p:txBody>
      </p:sp>
      <p:sp>
        <p:nvSpPr>
          <p:cNvPr id="4" name="Ellipse 3"/>
          <p:cNvSpPr/>
          <p:nvPr/>
        </p:nvSpPr>
        <p:spPr>
          <a:xfrm>
            <a:off x="3059832" y="3140968"/>
            <a:ext cx="1368152" cy="338336"/>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3059832" y="4509120"/>
            <a:ext cx="936104" cy="504056"/>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3635896" y="4890864"/>
            <a:ext cx="792088" cy="410344"/>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21" presetClass="entr" presetSubtype="3" fill="hold" nodeType="afterEffect">
                                  <p:stCondLst>
                                    <p:cond delay="0"/>
                                  </p:stCondLst>
                                  <p:childTnLst>
                                    <p:set>
                                      <p:cBhvr>
                                        <p:cTn id="10" dur="1" fill="hold">
                                          <p:stCondLst>
                                            <p:cond delay="0"/>
                                          </p:stCondLst>
                                        </p:cTn>
                                        <p:tgtEl>
                                          <p:spTgt spid="32770"/>
                                        </p:tgtEl>
                                        <p:attrNameLst>
                                          <p:attrName>style.visibility</p:attrName>
                                        </p:attrNameLst>
                                      </p:cBhvr>
                                      <p:to>
                                        <p:strVal val="visible"/>
                                      </p:to>
                                    </p:set>
                                    <p:animEffect transition="in" filter="wheel(3)">
                                      <p:cBhvr>
                                        <p:cTn id="11" dur="3000"/>
                                        <p:tgtEl>
                                          <p:spTgt spid="32770"/>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4)">
                                      <p:cBhvr>
                                        <p:cTn id="16" dur="2000"/>
                                        <p:tgtEl>
                                          <p:spTgt spid="4"/>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4)">
                                      <p:cBhvr>
                                        <p:cTn id="19" dur="2000"/>
                                        <p:tgtEl>
                                          <p:spTgt spid="5"/>
                                        </p:tgtEl>
                                      </p:cBhvr>
                                    </p:animEffect>
                                  </p:childTnLst>
                                </p:cTn>
                              </p:par>
                              <p:par>
                                <p:cTn id="20" presetID="21"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4)">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otonde">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Rotond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Rotond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736</TotalTime>
  <Words>793</Words>
  <Application>Microsoft Office PowerPoint</Application>
  <PresentationFormat>Affichage à l'écran (4:3)</PresentationFormat>
  <Paragraphs>87</Paragraphs>
  <Slides>27</Slides>
  <Notes>0</Notes>
  <HiddenSlides>0</HiddenSlides>
  <MMClips>0</MMClips>
  <ScaleCrop>false</ScaleCrop>
  <HeadingPairs>
    <vt:vector size="4" baseType="variant">
      <vt:variant>
        <vt:lpstr>Thème</vt:lpstr>
      </vt:variant>
      <vt:variant>
        <vt:i4>1</vt:i4>
      </vt:variant>
      <vt:variant>
        <vt:lpstr>Titres des diapositives</vt:lpstr>
      </vt:variant>
      <vt:variant>
        <vt:i4>27</vt:i4>
      </vt:variant>
    </vt:vector>
  </HeadingPairs>
  <TitlesOfParts>
    <vt:vector size="28" baseType="lpstr">
      <vt:lpstr>Rotonde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Guillaume</dc:creator>
  <cp:lastModifiedBy>Guillaume</cp:lastModifiedBy>
  <cp:revision>184</cp:revision>
  <dcterms:created xsi:type="dcterms:W3CDTF">2012-10-10T16:45:11Z</dcterms:created>
  <dcterms:modified xsi:type="dcterms:W3CDTF">2012-11-03T17:05:42Z</dcterms:modified>
</cp:coreProperties>
</file>