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60" r:id="rId3"/>
    <p:sldId id="258" r:id="rId4"/>
    <p:sldId id="261" r:id="rId5"/>
    <p:sldId id="262" r:id="rId6"/>
    <p:sldId id="266" r:id="rId7"/>
    <p:sldId id="263" r:id="rId8"/>
    <p:sldId id="264" r:id="rId9"/>
    <p:sldId id="265" r:id="rId10"/>
    <p:sldId id="269" r:id="rId11"/>
    <p:sldId id="267" r:id="rId12"/>
    <p:sldId id="268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108" d="100"/>
          <a:sy n="108" d="100"/>
        </p:scale>
        <p:origin x="16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ADF46-ABCC-4400-971F-9C8173EA5F79}" type="datetimeFigureOut">
              <a:rPr lang="fr-FR" smtClean="0"/>
              <a:pPr/>
              <a:t>08/07/2016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403AD-7AF6-4F04-ADDB-BF7B8883ED8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017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641EC69-AEB0-4089-9185-6121FC333C3C}" type="datetimeFigureOut">
              <a:rPr lang="fr-FR" smtClean="0"/>
              <a:pPr/>
              <a:t>08/07/2016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AF0734-70CD-42E2-8EC9-D1ED87F195C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41EC69-AEB0-4089-9185-6121FC333C3C}" type="datetimeFigureOut">
              <a:rPr lang="fr-FR" smtClean="0"/>
              <a:pPr/>
              <a:t>08/07/2016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AF0734-70CD-42E2-8EC9-D1ED87F195C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41EC69-AEB0-4089-9185-6121FC333C3C}" type="datetimeFigureOut">
              <a:rPr lang="fr-FR" smtClean="0"/>
              <a:pPr/>
              <a:t>08/07/2016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AF0734-70CD-42E2-8EC9-D1ED87F195C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41EC69-AEB0-4089-9185-6121FC333C3C}" type="datetimeFigureOut">
              <a:rPr lang="fr-FR" smtClean="0"/>
              <a:pPr/>
              <a:t>08/07/2016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AF0734-70CD-42E2-8EC9-D1ED87F195C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41EC69-AEB0-4089-9185-6121FC333C3C}" type="datetimeFigureOut">
              <a:rPr lang="fr-FR" smtClean="0"/>
              <a:pPr/>
              <a:t>08/07/2016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AF0734-70CD-42E2-8EC9-D1ED87F195C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41EC69-AEB0-4089-9185-6121FC333C3C}" type="datetimeFigureOut">
              <a:rPr lang="fr-FR" smtClean="0"/>
              <a:pPr/>
              <a:t>08/07/2016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AF0734-70CD-42E2-8EC9-D1ED87F195C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41EC69-AEB0-4089-9185-6121FC333C3C}" type="datetimeFigureOut">
              <a:rPr lang="fr-FR" smtClean="0"/>
              <a:pPr/>
              <a:t>08/07/2016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AF0734-70CD-42E2-8EC9-D1ED87F195C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41EC69-AEB0-4089-9185-6121FC333C3C}" type="datetimeFigureOut">
              <a:rPr lang="fr-FR" smtClean="0"/>
              <a:pPr/>
              <a:t>08/07/2016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AF0734-70CD-42E2-8EC9-D1ED87F195C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41EC69-AEB0-4089-9185-6121FC333C3C}" type="datetimeFigureOut">
              <a:rPr lang="fr-FR" smtClean="0"/>
              <a:pPr/>
              <a:t>08/07/2016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AF0734-70CD-42E2-8EC9-D1ED87F195C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641EC69-AEB0-4089-9185-6121FC333C3C}" type="datetimeFigureOut">
              <a:rPr lang="fr-FR" smtClean="0"/>
              <a:pPr/>
              <a:t>08/07/2016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AF0734-70CD-42E2-8EC9-D1ED87F195C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641EC69-AEB0-4089-9185-6121FC333C3C}" type="datetimeFigureOut">
              <a:rPr lang="fr-FR" smtClean="0"/>
              <a:pPr/>
              <a:t>08/07/2016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AF0734-70CD-42E2-8EC9-D1ED87F195C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641EC69-AEB0-4089-9185-6121FC333C3C}" type="datetimeFigureOut">
              <a:rPr lang="fr-FR" smtClean="0"/>
              <a:pPr/>
              <a:t>08/07/2016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5AF0734-70CD-42E2-8EC9-D1ED87F195C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54868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Les rois et les seigneurs au </a:t>
            </a:r>
            <a:r>
              <a:rPr lang="fr-FR" sz="3200" b="1" dirty="0" err="1" smtClean="0">
                <a:solidFill>
                  <a:srgbClr val="FF0000"/>
                </a:solidFill>
              </a:rPr>
              <a:t>Moyen-Age</a:t>
            </a:r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endParaRPr lang="fr-FR" sz="3200" b="1" dirty="0">
              <a:solidFill>
                <a:srgbClr val="FF0000"/>
              </a:solidFill>
            </a:endParaRPr>
          </a:p>
        </p:txBody>
      </p:sp>
      <p:pic>
        <p:nvPicPr>
          <p:cNvPr id="14341" name="Picture 5" descr="C:\Users\Guillaume\Desktop\Sacre du ro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53151"/>
            <a:ext cx="3960440" cy="3188017"/>
          </a:xfrm>
          <a:prstGeom prst="rect">
            <a:avLst/>
          </a:prstGeom>
          <a:noFill/>
        </p:spPr>
      </p:pic>
      <p:pic>
        <p:nvPicPr>
          <p:cNvPr id="14342" name="Picture 6" descr="C:\Users\Guillaume\Desktop\Seigneur vass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4272683" cy="513612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39552" y="332656"/>
            <a:ext cx="8136904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932040" y="5085184"/>
            <a:ext cx="396044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932040" y="5118283"/>
            <a:ext cx="3960440" cy="830997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 smtClean="0">
                <a:latin typeface="Arial" pitchFamily="34" charset="0"/>
                <a:cs typeface="Arial" pitchFamily="34" charset="0"/>
              </a:rPr>
              <a:t>Un roi de France se faisant couronner pendant </a:t>
            </a:r>
            <a:r>
              <a:rPr lang="fr-FR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cérémonie du sacre</a:t>
            </a:r>
          </a:p>
          <a:p>
            <a:pPr algn="ctr"/>
            <a:r>
              <a:rPr lang="fr-FR" sz="1600" b="1" i="1" dirty="0" smtClean="0">
                <a:latin typeface="Arial" pitchFamily="34" charset="0"/>
                <a:cs typeface="Arial" pitchFamily="34" charset="0"/>
              </a:rPr>
              <a:t>au </a:t>
            </a:r>
            <a:r>
              <a:rPr lang="fr-FR" sz="1600" b="1" i="1" dirty="0" err="1" smtClean="0">
                <a:latin typeface="Arial" pitchFamily="34" charset="0"/>
                <a:cs typeface="Arial" pitchFamily="34" charset="0"/>
              </a:rPr>
              <a:t>Moyen-Age</a:t>
            </a:r>
            <a:r>
              <a:rPr lang="fr-FR" sz="1600" b="1" i="1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528" y="6281936"/>
            <a:ext cx="4248472" cy="3154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95536" y="6273225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latin typeface="Arial" pitchFamily="34" charset="0"/>
                <a:cs typeface="Arial" pitchFamily="34" charset="0"/>
              </a:rPr>
              <a:t>Un seigneur et son vassal au </a:t>
            </a:r>
            <a:r>
              <a:rPr lang="fr-FR" sz="1600" b="1" i="1" dirty="0" err="1" smtClean="0">
                <a:latin typeface="Arial" pitchFamily="34" charset="0"/>
                <a:cs typeface="Arial" pitchFamily="34" charset="0"/>
              </a:rPr>
              <a:t>Moyen-Age</a:t>
            </a:r>
            <a:r>
              <a:rPr lang="fr-FR" sz="1600" b="1" i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11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92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92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192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92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25" decel="100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925" decel="100000"/>
                                        <p:tgtEl>
                                          <p:spTgt spid="143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1925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925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925" decel="100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925" decel="100000"/>
                                        <p:tgtEl>
                                          <p:spTgt spid="143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1925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1925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925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925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192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92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92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92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192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192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925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1925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192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192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925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1925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192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192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3" grpId="0" animBg="1"/>
      <p:bldP spid="14" grpId="0"/>
      <p:bldP spid="15" grpId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36712"/>
            <a:ext cx="8964488" cy="35283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83568" y="11663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latin typeface="Arial" pitchFamily="34" charset="0"/>
                <a:cs typeface="Arial" pitchFamily="34" charset="0"/>
              </a:rPr>
              <a:t>DOCUMENTS JOINTS :</a:t>
            </a:r>
            <a:endParaRPr lang="fr-FR" sz="2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11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uillaume\Desktop\Sacre de Philippe Augus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7628434" cy="5993897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683568" y="11663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latin typeface="Arial" pitchFamily="34" charset="0"/>
                <a:cs typeface="Arial" pitchFamily="34" charset="0"/>
              </a:rPr>
              <a:t>DOCUMENTS JOINTS :</a:t>
            </a:r>
            <a:endParaRPr lang="fr-FR" sz="2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11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11663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latin typeface="Arial" pitchFamily="34" charset="0"/>
                <a:cs typeface="Arial" pitchFamily="34" charset="0"/>
              </a:rPr>
              <a:t>DOCUMENTS JOINTS :</a:t>
            </a:r>
            <a:endParaRPr lang="fr-FR" sz="24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Users\Guillaume\Desktop\Royaume de France Louis Philipp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764170"/>
            <a:ext cx="9194626" cy="482507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11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11663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latin typeface="Arial" pitchFamily="34" charset="0"/>
                <a:cs typeface="Arial" pitchFamily="34" charset="0"/>
              </a:rPr>
              <a:t>DOCUMENTS JOINTS :</a:t>
            </a:r>
            <a:endParaRPr lang="fr-FR" sz="24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Guillaume\Desktop\Philippe Auguste contre Ott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056784" cy="616912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11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4462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latin typeface="Arial" pitchFamily="34" charset="0"/>
                <a:cs typeface="Arial" pitchFamily="34" charset="0"/>
              </a:rPr>
              <a:t>DOCUMENTS JOINTS :</a:t>
            </a:r>
            <a:endParaRPr lang="fr-FR" sz="24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Guillaume\Desktop\Paris capita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5328592" cy="631054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11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4462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latin typeface="Arial" pitchFamily="34" charset="0"/>
                <a:cs typeface="Arial" pitchFamily="34" charset="0"/>
              </a:rPr>
              <a:t>DOCUMENTS JOINTS :</a:t>
            </a:r>
            <a:endParaRPr lang="fr-FR" sz="24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Guillaume\Desktop\Agrandissement royaume de Fran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7848"/>
            <a:ext cx="9144000" cy="434532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11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uillaume\Desktop\Carte monarchi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76672"/>
            <a:ext cx="7380312" cy="6409069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-612576" y="15007"/>
            <a:ext cx="972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latin typeface="Arial" pitchFamily="34" charset="0"/>
                <a:cs typeface="Arial" pitchFamily="34" charset="0"/>
              </a:rPr>
              <a:t>Exercice 2 p. 54 : la carte des monarchies européennes à la fin du XVe siècle</a:t>
            </a:r>
            <a:endParaRPr lang="fr-FR" b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97468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>
                <a:solidFill>
                  <a:srgbClr val="7030A0"/>
                </a:solidFill>
              </a:rPr>
              <a:t>2 thématiques dans cette leçon :</a:t>
            </a:r>
            <a:endParaRPr lang="fr-FR" sz="2800" b="1" u="sng" dirty="0">
              <a:solidFill>
                <a:srgbClr val="7030A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496" y="836712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fr-FR" sz="1600" b="1" u="sng" dirty="0" smtClean="0">
                <a:latin typeface="Arial" pitchFamily="34" charset="0"/>
                <a:cs typeface="Arial" pitchFamily="34" charset="0"/>
              </a:rPr>
              <a:t>Les relations au sein de l’aristocratie (entre les seigneurs nobles) dans le royaume de France : </a:t>
            </a:r>
            <a:r>
              <a:rPr lang="fr-FR" sz="1600" b="1" u="sng" smtClean="0">
                <a:latin typeface="Arial" pitchFamily="34" charset="0"/>
                <a:cs typeface="Arial" pitchFamily="34" charset="0"/>
              </a:rPr>
              <a:t>la féodalité </a:t>
            </a:r>
            <a:endParaRPr lang="fr-FR" sz="1600" b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44008" y="900009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2)</a:t>
            </a: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b="1" u="sng" dirty="0" smtClean="0">
                <a:latin typeface="Arial" pitchFamily="34" charset="0"/>
                <a:cs typeface="Arial" pitchFamily="34" charset="0"/>
              </a:rPr>
              <a:t>Les rois et l’agrandissement du royaume de France au </a:t>
            </a:r>
            <a:r>
              <a:rPr lang="fr-FR" sz="1600" b="1" u="sng" dirty="0" err="1" smtClean="0">
                <a:latin typeface="Arial" pitchFamily="34" charset="0"/>
                <a:cs typeface="Arial" pitchFamily="34" charset="0"/>
              </a:rPr>
              <a:t>Moyen-Age</a:t>
            </a:r>
            <a:endParaRPr lang="fr-FR" sz="1600" b="1" u="sng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4211" y="1556792"/>
            <a:ext cx="3764253" cy="4365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2" descr="C:\Users\Guillaume\Desktop\Cours Plaisance du Gers\5e\Seigneurs et paysans\Images\Vie à la cou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4392488" cy="4464496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4824536" y="5949280"/>
            <a:ext cx="4139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latin typeface="Arial" pitchFamily="34" charset="0"/>
                <a:cs typeface="Arial" pitchFamily="34" charset="0"/>
              </a:rPr>
              <a:t>La carte du royaume de France </a:t>
            </a:r>
            <a:r>
              <a:rPr lang="fr-FR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vers l’an 1000</a:t>
            </a:r>
            <a:r>
              <a:rPr lang="fr-FR" sz="1600" b="1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sz="1600" b="1" i="1" u="sng" dirty="0" smtClean="0">
                <a:latin typeface="Arial" pitchFamily="34" charset="0"/>
                <a:cs typeface="Arial" pitchFamily="34" charset="0"/>
              </a:rPr>
              <a:t>avec un tout petit domaine royal et la domination des grands seigneurs.</a:t>
            </a:r>
            <a:endParaRPr lang="fr-FR" sz="1600" b="1" i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11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51520" y="6353944"/>
            <a:ext cx="4248472" cy="3154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95536" y="6330806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Arial" pitchFamily="34" charset="0"/>
                <a:cs typeface="Arial" pitchFamily="34" charset="0"/>
              </a:rPr>
              <a:t>(Image étudiée au chapitre précédent)</a:t>
            </a:r>
            <a:endParaRPr lang="fr-FR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79512" y="476672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Au </a:t>
            </a:r>
            <a:r>
              <a:rPr lang="fr-FR" sz="2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Moyen-Age</a:t>
            </a:r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les relations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au sein de l’aristocratie </a:t>
            </a:r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(entre seigneurs nobles) se définissent dans le cadre de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féodalité</a:t>
            </a:r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9512" y="3533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Arial" pitchFamily="34" charset="0"/>
                <a:cs typeface="Arial" pitchFamily="34" charset="0"/>
              </a:rPr>
              <a:t>En guise d’introduction, nous retenons donc :</a:t>
            </a:r>
            <a:endParaRPr lang="fr-FR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79512" y="1268760"/>
            <a:ext cx="87849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Aux IXe et Xe siècles, les grands seigneurs (comtes et ducs) sont plus puissants que le roi de France.</a:t>
            </a:r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79512" y="2132856"/>
            <a:ext cx="87849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Pourtant,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l’Etat royal </a:t>
            </a:r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parvient à s’affirmer en France entre le Xe et le XVe siècle.</a:t>
            </a:r>
          </a:p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796136" y="3501008"/>
            <a:ext cx="280831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Problématiques :</a:t>
            </a:r>
            <a:endParaRPr lang="fr-FR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20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Qu’est-ce </a:t>
            </a:r>
            <a:r>
              <a:rPr lang="fr-FR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la féodalité </a:t>
            </a:r>
            <a:r>
              <a:rPr lang="fr-FR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fr-FR" sz="2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20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Comment </a:t>
            </a:r>
            <a:r>
              <a:rPr lang="fr-FR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l’Etat royal se met-il en place en France ?</a:t>
            </a:r>
          </a:p>
          <a:p>
            <a:endParaRPr lang="fr-FR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086" y="2880319"/>
            <a:ext cx="5314018" cy="37890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11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170056"/>
            <a:ext cx="8820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I-</a:t>
            </a:r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L’organisation féodale de l’aristocratie au </a:t>
            </a:r>
            <a:r>
              <a:rPr lang="fr-FR" sz="2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Moyen-Age</a:t>
            </a:r>
            <a:r>
              <a:rPr lang="fr-FR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: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1043608" y="836712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1) La cérémonie de l’hommage :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 descr="C:\Users\Guillaume\Desktop\Hommag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475252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1115616" y="147549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Réaliser individuellement l’activité distribuée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683568" y="1556792"/>
            <a:ext cx="432048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07504" y="5593159"/>
            <a:ext cx="4752528" cy="5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Une scène d’hommage entre deux nobles</a:t>
            </a:r>
            <a:endParaRPr kumimoji="0" lang="fr-FR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(Miniature extraite du </a:t>
            </a:r>
            <a:r>
              <a:rPr kumimoji="0" lang="fr-FR" sz="105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Capbreu</a:t>
            </a:r>
            <a:r>
              <a:rPr kumimoji="0" lang="fr-FR" sz="10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Tautavel, XIIIe siècle)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292080" y="2014314"/>
            <a:ext cx="3653086" cy="357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La cérémonie de l’hommage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« Les vassaux du comte de Flandre firent l’hommage de la façon suivante : le comte de Flandres demanda au futur vassal s’il voulait devenir son homme sans réserve et celui-ci répondit : « Je le veux » ; puis ses mains étant jointes dans celles du comte qui les étreignit, ils s’allièrent un baiser.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En second lieu, celui qui avait fait l’hommage engagea sa foi en ces termes : « Je promets d’être fidèle à partir de cet instant au comte Guillaume sans tromperie ». Il jura cela sur la relique des saints.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Ensuite, le comte donna une investiture</a:t>
            </a:r>
            <a:r>
              <a:rPr kumimoji="0" lang="fr-FR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à tous ceux qui, par ce pacte, lui avaient promis sécurité et fait hommage par serment. 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D’après </a:t>
            </a:r>
            <a:r>
              <a:rPr kumimoji="0" lang="fr-FR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Galbert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de Bruges, </a:t>
            </a:r>
            <a:r>
              <a:rPr kumimoji="0" lang="fr-FR" sz="10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Histoire du meurtre de Charles le Bon, comte de Flandre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1127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 :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un </a:t>
            </a: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fief</a:t>
            </a: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(une terre accordée par le suzerain à son vassal)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11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 animBg="1"/>
      <p:bldP spid="20481" grpId="0"/>
      <p:bldP spid="204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16632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Conclusion :</a:t>
            </a:r>
            <a:endParaRPr lang="fr-FR" sz="2000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39752" y="973177"/>
            <a:ext cx="6660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 cérémonie de l’hommage lie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 vassal</a:t>
            </a:r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à un seigneur plus puissant que lui,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 suzerain</a:t>
            </a:r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C’est un lien d’homme à homme caractéristique du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système féodal</a:t>
            </a:r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1520" y="2492896"/>
            <a:ext cx="8784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fr-FR" sz="2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 obligations réciproques du seigneur et du vassal : </a:t>
            </a:r>
            <a:endParaRPr lang="fr-FR" sz="22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www.avignon-et-provence.com/avignon-tourisme/img/moyen_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620688"/>
            <a:ext cx="2016223" cy="1701454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395536" y="299695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Doc 2 p. 48 </a:t>
            </a:r>
            <a:endParaRPr lang="fr-FR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427984" y="3140968"/>
            <a:ext cx="4644008" cy="3839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latin typeface="Arial" pitchFamily="34" charset="0"/>
                <a:cs typeface="Arial" pitchFamily="34" charset="0"/>
              </a:rPr>
              <a:t>a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Que doit apporter le seigneur suzerain au vassal en plus du fief ?</a:t>
            </a:r>
          </a:p>
          <a:p>
            <a:pPr algn="just"/>
            <a:endParaRPr lang="fr-FR" sz="7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…………………………………………….........</a:t>
            </a:r>
          </a:p>
          <a:p>
            <a:pPr algn="just"/>
            <a:endParaRPr lang="fr-FR" sz="105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…………………………………………….........</a:t>
            </a:r>
          </a:p>
          <a:p>
            <a:pPr algn="just"/>
            <a:endParaRPr lang="fr-FR" sz="105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…………………………………………….........</a:t>
            </a:r>
          </a:p>
          <a:p>
            <a:pPr algn="just"/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b="1" dirty="0" smtClean="0">
                <a:latin typeface="Arial" pitchFamily="34" charset="0"/>
                <a:cs typeface="Arial" pitchFamily="34" charset="0"/>
              </a:rPr>
              <a:t>b-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Quelles sont les trois obligations précises du vassal en plus de la fidélité ?</a:t>
            </a:r>
          </a:p>
          <a:p>
            <a:pPr algn="just"/>
            <a:endParaRPr lang="fr-FR" sz="7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…………………………………………….........</a:t>
            </a:r>
          </a:p>
          <a:p>
            <a:pPr algn="just"/>
            <a:endParaRPr lang="fr-FR" sz="105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…………………………………………….........</a:t>
            </a:r>
          </a:p>
          <a:p>
            <a:pPr algn="just"/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C:\Users\Guillaume\Desktop\Obligations du seigneur et vass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3284984"/>
            <a:ext cx="4476288" cy="350100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11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o.quizlet.com/A4iyokMQVdTTZO1p.Q5ArQ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3816424" cy="3816426"/>
          </a:xfrm>
          <a:prstGeom prst="rect">
            <a:avLst/>
          </a:prstGeom>
          <a:noFill/>
        </p:spPr>
      </p:pic>
      <p:pic>
        <p:nvPicPr>
          <p:cNvPr id="24580" name="Picture 4" descr="http://histoireenprimaire.free.fr/images/seigneur%20arre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92696"/>
            <a:ext cx="3744416" cy="3806824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683568" y="4462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latin typeface="Arial" pitchFamily="34" charset="0"/>
                <a:cs typeface="Arial" pitchFamily="34" charset="0"/>
              </a:rPr>
              <a:t>Le félon au </a:t>
            </a:r>
            <a:r>
              <a:rPr lang="fr-FR" sz="2400" b="1" u="sng" dirty="0" err="1" smtClean="0">
                <a:latin typeface="Arial" pitchFamily="34" charset="0"/>
                <a:cs typeface="Arial" pitchFamily="34" charset="0"/>
              </a:rPr>
              <a:t>Moyen-Age</a:t>
            </a:r>
            <a:r>
              <a:rPr lang="fr-FR" sz="2400" b="1" u="sng" dirty="0" smtClean="0">
                <a:latin typeface="Arial" pitchFamily="34" charset="0"/>
                <a:cs typeface="Arial" pitchFamily="34" charset="0"/>
              </a:rPr>
              <a:t> :</a:t>
            </a:r>
            <a:endParaRPr lang="fr-FR" sz="2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572000" y="4509120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>
                <a:latin typeface="Arial" pitchFamily="34" charset="0"/>
                <a:cs typeface="Arial" pitchFamily="34" charset="0"/>
              </a:rPr>
              <a:t>Un seigneur arrêté au </a:t>
            </a:r>
            <a:r>
              <a:rPr lang="fr-FR" sz="1600" i="1" dirty="0" err="1" smtClean="0">
                <a:latin typeface="Arial" pitchFamily="34" charset="0"/>
                <a:cs typeface="Arial" pitchFamily="34" charset="0"/>
              </a:rPr>
              <a:t>Moyen-Age</a:t>
            </a:r>
            <a:endParaRPr lang="fr-FR" sz="16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600" i="1" dirty="0" smtClean="0">
                <a:latin typeface="Arial" pitchFamily="34" charset="0"/>
                <a:cs typeface="Arial" pitchFamily="34" charset="0"/>
              </a:rPr>
              <a:t>(représentation par une miniature)</a:t>
            </a:r>
            <a:endParaRPr lang="fr-FR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3528" y="4509120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>
                <a:latin typeface="Arial" pitchFamily="34" charset="0"/>
                <a:cs typeface="Arial" pitchFamily="34" charset="0"/>
              </a:rPr>
              <a:t>Un seigneur égorgé au </a:t>
            </a:r>
            <a:r>
              <a:rPr lang="fr-FR" sz="1600" i="1" dirty="0" err="1" smtClean="0">
                <a:latin typeface="Arial" pitchFamily="34" charset="0"/>
                <a:cs typeface="Arial" pitchFamily="34" charset="0"/>
              </a:rPr>
              <a:t>Moyen-Age</a:t>
            </a:r>
            <a:endParaRPr lang="fr-FR" sz="16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600" i="1" dirty="0" smtClean="0">
                <a:latin typeface="Arial" pitchFamily="34" charset="0"/>
                <a:cs typeface="Arial" pitchFamily="34" charset="0"/>
              </a:rPr>
              <a:t>(représentation sur un vitrail d’église)</a:t>
            </a:r>
            <a:endParaRPr lang="fr-FR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99592" y="5199583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latin typeface="Arial" pitchFamily="34" charset="0"/>
                <a:cs typeface="Arial" pitchFamily="34" charset="0"/>
              </a:rPr>
              <a:t>Qu’est-ce que le félon ?</a:t>
            </a:r>
            <a:endParaRPr lang="fr-FR" sz="2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733256"/>
            <a:ext cx="91440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51520" y="573325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Tout vassal ou suzerain qui ne respecte pas son serment est déclaré </a:t>
            </a:r>
            <a:r>
              <a:rPr lang="fr-FR" b="1" dirty="0" smtClean="0">
                <a:solidFill>
                  <a:srgbClr val="FF0000"/>
                </a:solidFill>
              </a:rPr>
              <a:t>félon</a:t>
            </a:r>
            <a:r>
              <a:rPr lang="fr-FR" dirty="0" smtClean="0">
                <a:solidFill>
                  <a:srgbClr val="0070C0"/>
                </a:solidFill>
              </a:rPr>
              <a:t>.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11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3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88640"/>
            <a:ext cx="8784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fr-FR" sz="2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pyramide féodale (ou vassalique) :</a:t>
            </a:r>
            <a:endParaRPr lang="fr-FR" sz="22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C:\Users\Guillaume\Desktop\Pyramide vassaliq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76626"/>
            <a:ext cx="4464496" cy="5892734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539552" y="1639833"/>
            <a:ext cx="13681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latin typeface="Arial" pitchFamily="34" charset="0"/>
                <a:cs typeface="Arial" pitchFamily="34" charset="0"/>
              </a:rPr>
              <a:t>Suzerain de …</a:t>
            </a:r>
            <a:endParaRPr lang="fr-FR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39552" y="2071881"/>
            <a:ext cx="13681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latin typeface="Arial" pitchFamily="34" charset="0"/>
                <a:cs typeface="Arial" pitchFamily="34" charset="0"/>
              </a:rPr>
              <a:t>Vassal de …</a:t>
            </a:r>
            <a:endParaRPr lang="fr-FR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03848" y="6361583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Doc 1 p. 48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4716016" y="982469"/>
            <a:ext cx="413995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latin typeface="Arial" pitchFamily="34" charset="0"/>
                <a:cs typeface="Arial" pitchFamily="34" charset="0"/>
              </a:rPr>
              <a:t>QUESTIONS :</a:t>
            </a:r>
          </a:p>
          <a:p>
            <a:pPr algn="ctr"/>
            <a:endParaRPr lang="fr-FR" sz="16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b="1" dirty="0" smtClean="0">
                <a:latin typeface="Arial" pitchFamily="34" charset="0"/>
                <a:cs typeface="Arial" pitchFamily="34" charset="0"/>
              </a:rPr>
              <a:t>1)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Comment la société féodale s’organise-t-elle au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Moyen-Age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?</a:t>
            </a:r>
          </a:p>
          <a:p>
            <a:pPr algn="ctr"/>
            <a:endParaRPr lang="fr-FR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b="1" dirty="0" smtClean="0">
                <a:latin typeface="Arial" pitchFamily="34" charset="0"/>
                <a:cs typeface="Arial" pitchFamily="34" charset="0"/>
              </a:rPr>
              <a:t>2)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Qui n’est le vassal de personne ?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860032" y="3790781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Maintenant que tu as compris, colle et réalise l’activité distribuée.</a:t>
            </a:r>
            <a:endParaRPr lang="fr-FR" u="sng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11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Guillaume\Desktop\Pyramide vassalique activit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015205" cy="630932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-612576" y="4462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Maintenant que tu as compris, colle et réalise l’activité distribuée.</a:t>
            </a:r>
            <a:endParaRPr lang="fr-FR" u="sng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11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16632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Conclusion :</a:t>
            </a:r>
            <a:endParaRPr lang="fr-FR" sz="2000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704890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Dans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société féodale</a:t>
            </a:r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chaque noble (chevalier, petit ou grand seigneur) est le vassal d’un seigneur plus puissant que lui. </a:t>
            </a:r>
            <a:r>
              <a:rPr lang="fr-FR" sz="20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Seul le roi n’est le vassal de personne</a:t>
            </a:r>
            <a:r>
              <a:rPr lang="fr-FR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3528" y="2587551"/>
            <a:ext cx="8820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II-</a:t>
            </a:r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L’affirmation de l’Etat royal en France :</a:t>
            </a:r>
            <a:endParaRPr lang="fr-F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fr-FR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83568" y="198884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Distribution du II sur photocopie.</a:t>
            </a:r>
            <a:endParaRPr lang="fr-FR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111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907704" y="40770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Voir fichier WORD joint.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890</TotalTime>
  <Words>496</Words>
  <Application>Microsoft Office PowerPoint</Application>
  <PresentationFormat>Affichage à l'écran (4:3)</PresentationFormat>
  <Paragraphs>79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Calibri</vt:lpstr>
      <vt:lpstr>Lucida Sans Unicode</vt:lpstr>
      <vt:lpstr>Verdana</vt:lpstr>
      <vt:lpstr>Wingdings 2</vt:lpstr>
      <vt:lpstr>Wingdings 3</vt:lpstr>
      <vt:lpstr>Rotonde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Guillaume</dc:creator>
  <cp:lastModifiedBy>GUILLAUME CONTIVAL</cp:lastModifiedBy>
  <cp:revision>124</cp:revision>
  <dcterms:created xsi:type="dcterms:W3CDTF">2013-01-02T14:23:51Z</dcterms:created>
  <dcterms:modified xsi:type="dcterms:W3CDTF">2016-07-08T21:40:49Z</dcterms:modified>
</cp:coreProperties>
</file>