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96" r:id="rId2"/>
    <p:sldId id="256" r:id="rId3"/>
    <p:sldId id="257" r:id="rId4"/>
    <p:sldId id="298" r:id="rId5"/>
    <p:sldId id="260" r:id="rId6"/>
    <p:sldId id="261" r:id="rId7"/>
    <p:sldId id="270" r:id="rId8"/>
    <p:sldId id="262" r:id="rId9"/>
    <p:sldId id="293" r:id="rId10"/>
    <p:sldId id="264" r:id="rId11"/>
    <p:sldId id="263" r:id="rId12"/>
    <p:sldId id="265" r:id="rId13"/>
    <p:sldId id="266" r:id="rId14"/>
    <p:sldId id="271" r:id="rId15"/>
    <p:sldId id="269" r:id="rId16"/>
    <p:sldId id="299" r:id="rId17"/>
    <p:sldId id="300" r:id="rId18"/>
    <p:sldId id="301" r:id="rId19"/>
    <p:sldId id="302" r:id="rId20"/>
    <p:sldId id="303" r:id="rId21"/>
    <p:sldId id="304" r:id="rId22"/>
    <p:sldId id="268" r:id="rId23"/>
    <p:sldId id="275" r:id="rId24"/>
    <p:sldId id="272" r:id="rId25"/>
    <p:sldId id="305" r:id="rId26"/>
    <p:sldId id="306" r:id="rId27"/>
    <p:sldId id="267" r:id="rId28"/>
    <p:sldId id="281" r:id="rId29"/>
    <p:sldId id="308" r:id="rId30"/>
    <p:sldId id="307" r:id="rId31"/>
    <p:sldId id="287" r:id="rId32"/>
    <p:sldId id="283" r:id="rId33"/>
    <p:sldId id="284" r:id="rId34"/>
    <p:sldId id="285" r:id="rId35"/>
    <p:sldId id="286" r:id="rId36"/>
    <p:sldId id="292" r:id="rId37"/>
    <p:sldId id="288" r:id="rId38"/>
    <p:sldId id="309" r:id="rId39"/>
    <p:sldId id="280" r:id="rId40"/>
    <p:sldId id="290" r:id="rId41"/>
    <p:sldId id="291" r:id="rId42"/>
    <p:sldId id="295" r:id="rId43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51" autoAdjust="0"/>
    <p:restoredTop sz="94660"/>
  </p:normalViewPr>
  <p:slideViewPr>
    <p:cSldViewPr>
      <p:cViewPr varScale="1">
        <p:scale>
          <a:sx n="68" d="100"/>
          <a:sy n="68" d="100"/>
        </p:scale>
        <p:origin x="-145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cteur droit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r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  <p:sp>
        <p:nvSpPr>
          <p:cNvPr id="16" name="Espace réservé de la date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23651-A5BE-4BEA-8FF8-2DEDFD854CA8}" type="datetimeFigureOut">
              <a:rPr lang="fr-FR" smtClean="0"/>
              <a:pPr/>
              <a:t>12/10/2012</a:t>
            </a:fld>
            <a:endParaRPr lang="fr-FR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5" name="Espace réservé du numéro de diapositive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F7348333-66AB-431B-9C21-309BD39685B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23651-A5BE-4BEA-8FF8-2DEDFD854CA8}" type="datetimeFigureOut">
              <a:rPr lang="fr-FR" smtClean="0"/>
              <a:pPr/>
              <a:t>12/10/2012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48333-66AB-431B-9C21-309BD39685B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23651-A5BE-4BEA-8FF8-2DEDFD854CA8}" type="datetimeFigureOut">
              <a:rPr lang="fr-FR" smtClean="0"/>
              <a:pPr/>
              <a:t>12/10/2012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48333-66AB-431B-9C21-309BD39685B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r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27" name="Espace réservé du contenu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25" name="Espace réservé de la date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23651-A5BE-4BEA-8FF8-2DEDFD854CA8}" type="datetimeFigureOut">
              <a:rPr lang="fr-FR" smtClean="0"/>
              <a:pPr/>
              <a:t>12/10/2012</a:t>
            </a:fld>
            <a:endParaRPr lang="fr-FR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fr-FR"/>
          </a:p>
        </p:txBody>
      </p:sp>
      <p:sp>
        <p:nvSpPr>
          <p:cNvPr id="16" name="Espace réservé du numéro de diapositive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F7348333-66AB-431B-9C21-309BD39685B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cteur droit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Espace réservé du texte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19" name="Espace réservé de la date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23651-A5BE-4BEA-8FF8-2DEDFD854CA8}" type="datetimeFigureOut">
              <a:rPr lang="fr-FR" smtClean="0"/>
              <a:pPr/>
              <a:t>12/10/2012</a:t>
            </a:fld>
            <a:endParaRPr lang="fr-FR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6" name="Espace réservé du numéro de diapositiv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48333-66AB-431B-9C21-309BD39685B4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r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4" name="Espace réservé du contenu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3" name="Espace réservé du contenu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21" name="Espace réservé de la date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23651-A5BE-4BEA-8FF8-2DEDFD854CA8}" type="datetimeFigureOut">
              <a:rPr lang="fr-FR" smtClean="0"/>
              <a:pPr/>
              <a:t>12/10/2012</a:t>
            </a:fld>
            <a:endParaRPr lang="fr-FR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1" name="Espace réservé du numéro de diapositive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48333-66AB-431B-9C21-309BD39685B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r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25" name="Espace réservé du texte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28" name="Espace réservé du contenu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23651-A5BE-4BEA-8FF8-2DEDFD854CA8}" type="datetimeFigureOut">
              <a:rPr lang="fr-FR" smtClean="0"/>
              <a:pPr/>
              <a:t>12/10/2012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F7348333-66AB-431B-9C21-309BD39685B4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Connecteur droit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r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23651-A5BE-4BEA-8FF8-2DEDFD854CA8}" type="datetimeFigureOut">
              <a:rPr lang="fr-FR" smtClean="0"/>
              <a:pPr/>
              <a:t>12/10/2012</a:t>
            </a:fld>
            <a:endParaRPr lang="fr-FR"/>
          </a:p>
        </p:txBody>
      </p:sp>
      <p:sp>
        <p:nvSpPr>
          <p:cNvPr id="21" name="Espace réservé du pied de page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48333-66AB-431B-9C21-309BD39685B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23651-A5BE-4BEA-8FF8-2DEDFD854CA8}" type="datetimeFigureOut">
              <a:rPr lang="fr-FR" smtClean="0"/>
              <a:pPr/>
              <a:t>12/10/2012</a:t>
            </a:fld>
            <a:endParaRPr lang="fr-FR"/>
          </a:p>
        </p:txBody>
      </p:sp>
      <p:sp>
        <p:nvSpPr>
          <p:cNvPr id="24" name="Espace réservé du pied de page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48333-66AB-431B-9C21-309BD39685B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necteur droit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r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26" name="Espace réservé du texte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14" name="Espace réservé du contenu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25" name="Espace réservé de la date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23651-A5BE-4BEA-8FF8-2DEDFD854CA8}" type="datetimeFigureOut">
              <a:rPr lang="fr-FR" smtClean="0"/>
              <a:pPr/>
              <a:t>12/10/2012</a:t>
            </a:fld>
            <a:endParaRPr lang="fr-FR"/>
          </a:p>
        </p:txBody>
      </p:sp>
      <p:sp>
        <p:nvSpPr>
          <p:cNvPr id="29" name="Espace réservé du pied de page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48333-66AB-431B-9C21-309BD39685B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pour une image 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23651-A5BE-4BEA-8FF8-2DEDFD854CA8}" type="datetimeFigureOut">
              <a:rPr lang="fr-FR" smtClean="0"/>
              <a:pPr/>
              <a:t>12/10/2012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1" name="Espace réservé du numéro de diapositive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48333-66AB-431B-9C21-309BD39685B4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7" name="Titr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26" name="Espace réservé du texte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cteur droit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Espace réservé du texte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1" name="Espace réservé de la date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17323651-A5BE-4BEA-8FF8-2DEDFD854CA8}" type="datetimeFigureOut">
              <a:rPr lang="fr-FR" smtClean="0"/>
              <a:pPr/>
              <a:t>12/10/2012</a:t>
            </a:fld>
            <a:endParaRPr lang="fr-FR"/>
          </a:p>
        </p:txBody>
      </p:sp>
      <p:sp>
        <p:nvSpPr>
          <p:cNvPr id="28" name="Espace réservé du pied de page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F7348333-66AB-431B-9C21-309BD39685B4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Espace réservé du titre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9" name="Connecteur droit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Connecteur droit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://www.dailymotion.com/video/x9q0jn_la-traite-negriere-arabo-musulmane_people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uillaume\Desktop\La mosquée de Djenné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628800"/>
            <a:ext cx="7128792" cy="4175117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1259632" y="149731"/>
            <a:ext cx="6840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/>
              <a:t>Observe cet édifice : de quoi s’agit-il selon toi </a:t>
            </a:r>
          </a:p>
          <a:p>
            <a:pPr algn="ctr"/>
            <a:r>
              <a:rPr lang="fr-FR" sz="2400" b="1" dirty="0" smtClean="0"/>
              <a:t>et où peut-il bien se trouver ?</a:t>
            </a:r>
            <a:endParaRPr lang="fr-FR" sz="2400" b="1" dirty="0"/>
          </a:p>
        </p:txBody>
      </p:sp>
      <p:sp>
        <p:nvSpPr>
          <p:cNvPr id="7" name="ZoneTexte 6"/>
          <p:cNvSpPr txBox="1"/>
          <p:nvPr/>
        </p:nvSpPr>
        <p:spPr>
          <a:xfrm>
            <a:off x="1619672" y="5939988"/>
            <a:ext cx="698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Grande Mosquée de Tombouctou, au Mali (Afrique)</a:t>
            </a:r>
            <a:endParaRPr lang="fr-FR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268760"/>
            <a:ext cx="7704856" cy="5378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173368" y="477833"/>
            <a:ext cx="696280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FR" sz="2400" b="1" dirty="0">
                <a:latin typeface="Arial" pitchFamily="34" charset="0"/>
                <a:cs typeface="Arial" pitchFamily="34" charset="0"/>
              </a:rPr>
              <a:t>Doc 1 :</a:t>
            </a:r>
            <a:r>
              <a:rPr lang="fr-FR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2400" dirty="0" smtClean="0">
                <a:latin typeface="Arial" pitchFamily="34" charset="0"/>
                <a:cs typeface="Arial" pitchFamily="34" charset="0"/>
              </a:rPr>
              <a:t>le portulan de l’Atlas catalan (XIVe siècle)</a:t>
            </a:r>
            <a:endParaRPr lang="fr-FR" sz="24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0483" name="AutoShape 3"/>
          <p:cNvCxnSpPr>
            <a:cxnSpLocks noChangeShapeType="1"/>
          </p:cNvCxnSpPr>
          <p:nvPr/>
        </p:nvCxnSpPr>
        <p:spPr bwMode="auto">
          <a:xfrm flipH="1">
            <a:off x="5940153" y="3429000"/>
            <a:ext cx="288031" cy="210666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</p:cxnSp>
      <p:cxnSp>
        <p:nvCxnSpPr>
          <p:cNvPr id="9" name="AutoShape 3"/>
          <p:cNvCxnSpPr>
            <a:cxnSpLocks noChangeShapeType="1"/>
          </p:cNvCxnSpPr>
          <p:nvPr/>
        </p:nvCxnSpPr>
        <p:spPr bwMode="auto">
          <a:xfrm>
            <a:off x="4427983" y="3794398"/>
            <a:ext cx="360041" cy="282674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</p:cxnSp>
      <p:cxnSp>
        <p:nvCxnSpPr>
          <p:cNvPr id="11" name="AutoShape 3"/>
          <p:cNvCxnSpPr>
            <a:cxnSpLocks noChangeShapeType="1"/>
          </p:cNvCxnSpPr>
          <p:nvPr/>
        </p:nvCxnSpPr>
        <p:spPr bwMode="auto">
          <a:xfrm flipH="1" flipV="1">
            <a:off x="6372202" y="4143722"/>
            <a:ext cx="288030" cy="221382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</p:cxnSp>
      <p:cxnSp>
        <p:nvCxnSpPr>
          <p:cNvPr id="14" name="AutoShape 3"/>
          <p:cNvCxnSpPr>
            <a:cxnSpLocks noChangeShapeType="1"/>
          </p:cNvCxnSpPr>
          <p:nvPr/>
        </p:nvCxnSpPr>
        <p:spPr bwMode="auto">
          <a:xfrm flipH="1" flipV="1">
            <a:off x="6444210" y="5589240"/>
            <a:ext cx="288030" cy="221382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</p:cxn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4200525" y="3417565"/>
            <a:ext cx="37147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1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6228184" y="3140968"/>
            <a:ext cx="37147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fr-FR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kumimoji="0" lang="fr-FR" sz="18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6648797" y="4221088"/>
            <a:ext cx="37147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1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6720805" y="5733256"/>
            <a:ext cx="37147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fr-F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endParaRPr kumimoji="0" lang="fr-FR" sz="18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70" decel="100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770" decel="100000"/>
                                        <p:tgtEl>
                                          <p:spTgt spid="2048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6" dur="77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8" dur="77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0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7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770" decel="100000"/>
                                        <p:tgtEl>
                                          <p:spTgt spid="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5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7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9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7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770" decel="100000"/>
                                        <p:tgtEl>
                                          <p:spTgt spid="1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4" dur="77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6" dur="77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8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70" decel="100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770" decel="100000"/>
                                        <p:tgtEl>
                                          <p:spTgt spid="2048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3" dur="77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5" dur="77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7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7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770" decel="100000"/>
                                        <p:tgtEl>
                                          <p:spTgt spid="1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2" dur="77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4" dur="77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6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77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770" decel="100000"/>
                                        <p:tgtEl>
                                          <p:spTgt spid="1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1" dur="77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3" dur="77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7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770" decel="100000"/>
                                        <p:tgtEl>
                                          <p:spTgt spid="1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70" dur="77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7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2" dur="77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7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74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77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770" decel="100000"/>
                                        <p:tgtEl>
                                          <p:spTgt spid="1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7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79" dur="77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8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1" dur="77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8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0484" grpId="0"/>
      <p:bldP spid="16" grpId="0"/>
      <p:bldP spid="1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Guillaume\Desktop\Pélerinag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340768"/>
            <a:ext cx="7992888" cy="5051255"/>
          </a:xfrm>
          <a:prstGeom prst="rect">
            <a:avLst/>
          </a:prstGeom>
          <a:noFill/>
        </p:spPr>
      </p:pic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899592" y="477832"/>
            <a:ext cx="756328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Doc 2 :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le p</a:t>
            </a:r>
            <a:r>
              <a:rPr lang="fr-FR" sz="2000" dirty="0">
                <a:latin typeface="Arial" pitchFamily="34" charset="0"/>
                <a:ea typeface="Calibri" pitchFamily="34" charset="0"/>
                <a:cs typeface="Arial" pitchFamily="34" charset="0"/>
              </a:rPr>
              <a:t>è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lerinage du roi Mansa Moussa à la Mecque en 1324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395536" y="1678736"/>
            <a:ext cx="8208912" cy="3262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« Le prince avait avec lui un immense cortège et des forces considérables, car le nombre de ses hommes s’élevait à 60 000. Toutes les fois qu’il montait à cheval, il était précédé de 500 esclaves, chacun d’eux tenant à la main une baguette d’or du poids de 500 </a:t>
            </a:r>
            <a:r>
              <a:rPr kumimoji="0" lang="fr-F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mitsqals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en or.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Tarikh</a:t>
            </a:r>
            <a:r>
              <a:rPr kumimoji="0" lang="fr-FR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es Soudan, </a:t>
            </a:r>
            <a:r>
              <a:rPr kumimoji="0" lang="fr-FR" sz="24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Abderrahman</a:t>
            </a:r>
            <a:r>
              <a:rPr kumimoji="0" lang="fr-FR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Ben Abdallah, milieu du XVIIe si</a:t>
            </a:r>
            <a:r>
              <a:rPr kumimoji="0" lang="fr-FR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è</a:t>
            </a:r>
            <a:r>
              <a:rPr kumimoji="0" lang="fr-FR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cle.</a:t>
            </a:r>
            <a:endParaRPr kumimoji="0" lang="fr-FR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36327" y="447055"/>
            <a:ext cx="70121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Doc 3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 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: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un empereur riche et puissant</a:t>
            </a:r>
            <a:endParaRPr kumimoji="0" lang="fr-F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1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5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395536" y="1794395"/>
            <a:ext cx="8352928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fr-FR" sz="2200" dirty="0">
                <a:latin typeface="Arial" pitchFamily="34" charset="0"/>
                <a:cs typeface="Arial" pitchFamily="34" charset="0"/>
              </a:rPr>
              <a:t>« Ce Mansa du Mali était un roi vertueux, </a:t>
            </a:r>
            <a:r>
              <a:rPr lang="fr-FR" sz="2200" b="1" u="sng" dirty="0">
                <a:latin typeface="Arial" pitchFamily="34" charset="0"/>
                <a:cs typeface="Arial" pitchFamily="34" charset="0"/>
              </a:rPr>
              <a:t>pieux</a:t>
            </a:r>
            <a:r>
              <a:rPr lang="fr-FR" sz="2200" dirty="0">
                <a:latin typeface="Arial" pitchFamily="34" charset="0"/>
                <a:cs typeface="Arial" pitchFamily="34" charset="0"/>
              </a:rPr>
              <a:t> et </a:t>
            </a:r>
            <a:r>
              <a:rPr lang="fr-FR" sz="2200" b="1" u="sng" dirty="0">
                <a:latin typeface="Arial" pitchFamily="34" charset="0"/>
                <a:cs typeface="Arial" pitchFamily="34" charset="0"/>
              </a:rPr>
              <a:t>dévot</a:t>
            </a:r>
            <a:r>
              <a:rPr lang="fr-FR" sz="2200" dirty="0">
                <a:latin typeface="Arial" pitchFamily="34" charset="0"/>
                <a:cs typeface="Arial" pitchFamily="34" charset="0"/>
              </a:rPr>
              <a:t> et toutes les populations qui habitaient ce territoire reconnaissaient son autorité, celle du Songhaï comme les autres. L’une des manifestations de sa vertu était que, chaque jour, il </a:t>
            </a:r>
            <a:r>
              <a:rPr lang="fr-FR" sz="2200" b="1" u="sng" dirty="0">
                <a:latin typeface="Arial" pitchFamily="34" charset="0"/>
                <a:cs typeface="Arial" pitchFamily="34" charset="0"/>
              </a:rPr>
              <a:t>affranchissait</a:t>
            </a:r>
            <a:r>
              <a:rPr lang="fr-FR" sz="2200" dirty="0">
                <a:latin typeface="Arial" pitchFamily="34" charset="0"/>
                <a:cs typeface="Arial" pitchFamily="34" charset="0"/>
              </a:rPr>
              <a:t> un esclave. A son retour, il bâtit la grande mosquée de Tombouctou </a:t>
            </a:r>
            <a:r>
              <a:rPr lang="fr-FR" sz="2200" dirty="0" smtClean="0">
                <a:latin typeface="Arial" pitchFamily="34" charset="0"/>
                <a:cs typeface="Arial" pitchFamily="34" charset="0"/>
              </a:rPr>
              <a:t>».</a:t>
            </a:r>
          </a:p>
          <a:p>
            <a:pPr algn="just"/>
            <a:endParaRPr lang="fr-FR" sz="2400" dirty="0"/>
          </a:p>
          <a:p>
            <a:r>
              <a:rPr lang="fr-FR" sz="2400" b="1" i="1" dirty="0" err="1" smtClean="0"/>
              <a:t>Tarikh</a:t>
            </a:r>
            <a:r>
              <a:rPr lang="fr-FR" sz="2400" b="1" i="1" dirty="0" smtClean="0"/>
              <a:t> el </a:t>
            </a:r>
            <a:r>
              <a:rPr lang="fr-FR" sz="2400" b="1" i="1" dirty="0" err="1" smtClean="0"/>
              <a:t>fettach</a:t>
            </a:r>
            <a:r>
              <a:rPr lang="fr-FR" sz="2400" b="1" i="1" dirty="0" smtClean="0"/>
              <a:t>, Mahmoud </a:t>
            </a:r>
            <a:r>
              <a:rPr lang="fr-FR" sz="2400" b="1" i="1" dirty="0" err="1" smtClean="0"/>
              <a:t>Kâti</a:t>
            </a:r>
            <a:r>
              <a:rPr lang="fr-FR" sz="2400" b="1" i="1" dirty="0" smtClean="0"/>
              <a:t>, rédigé aux XVIe-XVIIe siècles.</a:t>
            </a:r>
            <a:endParaRPr lang="fr-FR" sz="2400" dirty="0"/>
          </a:p>
        </p:txBody>
      </p:sp>
      <p:sp>
        <p:nvSpPr>
          <p:cNvPr id="5" name="Rectangle 4"/>
          <p:cNvSpPr/>
          <p:nvPr/>
        </p:nvSpPr>
        <p:spPr>
          <a:xfrm>
            <a:off x="1448295" y="404664"/>
            <a:ext cx="70121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>
                <a:latin typeface="Arial" pitchFamily="34" charset="0"/>
                <a:cs typeface="Arial" pitchFamily="34" charset="0"/>
              </a:rPr>
              <a:t>Doc 4 :</a:t>
            </a:r>
            <a:r>
              <a:rPr lang="fr-FR" sz="2400" dirty="0">
                <a:latin typeface="Arial" pitchFamily="34" charset="0"/>
                <a:cs typeface="Arial" pitchFamily="34" charset="0"/>
              </a:rPr>
              <a:t> un musulman </a:t>
            </a:r>
            <a:r>
              <a:rPr lang="fr-FR" sz="2400" dirty="0" smtClean="0">
                <a:latin typeface="Arial" pitchFamily="34" charset="0"/>
                <a:cs typeface="Arial" pitchFamily="34" charset="0"/>
              </a:rPr>
              <a:t>fervent </a:t>
            </a:r>
            <a:r>
              <a:rPr lang="fr-FR" sz="1600" i="1" dirty="0" smtClean="0">
                <a:latin typeface="Arial" pitchFamily="34" charset="0"/>
                <a:cs typeface="Arial" pitchFamily="34" charset="0"/>
              </a:rPr>
              <a:t>(enthousiasmant)</a:t>
            </a:r>
            <a:endParaRPr lang="fr-FR" sz="16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539552" y="5939988"/>
            <a:ext cx="8352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 smtClean="0">
                <a:latin typeface="Arial" pitchFamily="34" charset="0"/>
                <a:cs typeface="Arial" pitchFamily="34" charset="0"/>
              </a:rPr>
              <a:t>Dévot :</a:t>
            </a:r>
            <a:r>
              <a:rPr lang="fr-FR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fr-FR" dirty="0" smtClean="0">
                <a:latin typeface="Arial" pitchFamily="34" charset="0"/>
                <a:cs typeface="Arial" pitchFamily="34" charset="0"/>
              </a:rPr>
              <a:t>synonyme de pieux, qui est très attaché aux pratiques religieuses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539552" y="6372036"/>
            <a:ext cx="784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 smtClean="0">
                <a:latin typeface="Arial" pitchFamily="34" charset="0"/>
                <a:cs typeface="Arial" pitchFamily="34" charset="0"/>
              </a:rPr>
              <a:t>Affranchir un esclave :</a:t>
            </a:r>
            <a:r>
              <a:rPr lang="fr-FR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dirty="0" smtClean="0">
                <a:latin typeface="Arial" pitchFamily="34" charset="0"/>
                <a:cs typeface="Arial" pitchFamily="34" charset="0"/>
              </a:rPr>
              <a:t>accorder la liberté à un esclave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-2124744" y="5045114"/>
            <a:ext cx="72728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u="sng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DEFINITIONS :</a:t>
            </a:r>
            <a:endParaRPr lang="fr-FR" sz="2000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39552" y="5507940"/>
            <a:ext cx="8604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 smtClean="0">
                <a:latin typeface="Arial" pitchFamily="34" charset="0"/>
                <a:cs typeface="Arial" pitchFamily="34" charset="0"/>
              </a:rPr>
              <a:t>Roi pieux :</a:t>
            </a:r>
            <a:r>
              <a:rPr lang="fr-FR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dirty="0" smtClean="0">
                <a:latin typeface="Arial" pitchFamily="34" charset="0"/>
                <a:cs typeface="Arial" pitchFamily="34" charset="0"/>
              </a:rPr>
              <a:t>roi exprimant  de l’amour et du respect pour les pratiques religieuses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1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5" grpId="0"/>
      <p:bldP spid="5" grpId="0"/>
      <p:bldP spid="4" grpId="0"/>
      <p:bldP spid="6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07504" y="44624"/>
            <a:ext cx="8892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latin typeface="Times New Roman" pitchFamily="18" charset="0"/>
                <a:cs typeface="Times New Roman" pitchFamily="18" charset="0"/>
              </a:rPr>
              <a:t>COURS 1:</a:t>
            </a:r>
          </a:p>
          <a:p>
            <a:pPr algn="ctr"/>
            <a:r>
              <a:rPr lang="fr-FR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I- L’empire du Mali au XIIIe et XIVe siècle : 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79512" y="1268760"/>
            <a:ext cx="597666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fr-FR" sz="17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Etude de cas :</a:t>
            </a:r>
            <a:r>
              <a:rPr lang="fr-FR" sz="1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Le Mansa (titre de roi au Mali) </a:t>
            </a:r>
          </a:p>
          <a:p>
            <a:pPr marL="342900" indent="-342900"/>
            <a:r>
              <a:rPr lang="fr-FR" sz="1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Moussa au Mali</a:t>
            </a:r>
            <a:endParaRPr lang="fr-FR" sz="17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51520" y="2021939"/>
            <a:ext cx="46085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i="1" u="sng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Bilan oral :</a:t>
            </a:r>
            <a:r>
              <a:rPr lang="fr-FR" sz="1600" b="1" i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16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raconte en quelques phrases le pèlerinage du Mansa Moussa (Où ? Quand ? Qui ? Comment ? Pourquoi ?)</a:t>
            </a:r>
          </a:p>
        </p:txBody>
      </p:sp>
      <p:pic>
        <p:nvPicPr>
          <p:cNvPr id="4098" name="Picture 2" descr="C:\Users\Guillaume\Desktop\Fiche sur le pélerinage du Manssa Moussou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6597" y="1124744"/>
            <a:ext cx="4099899" cy="5616624"/>
          </a:xfrm>
          <a:prstGeom prst="rect">
            <a:avLst/>
          </a:prstGeom>
          <a:noFill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068960"/>
            <a:ext cx="4608512" cy="3652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323528" y="260648"/>
            <a:ext cx="8136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Je retiens :</a:t>
            </a:r>
            <a:endParaRPr lang="fr-FR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95536" y="1484784"/>
            <a:ext cx="86044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solidFill>
                  <a:srgbClr val="0070C0"/>
                </a:solidFill>
              </a:rPr>
              <a:t>Le Mansa Moussa, souverain musulman très riche et puissant, porta l’Empire du Mali à son </a:t>
            </a:r>
            <a:r>
              <a:rPr lang="fr-FR" sz="2400" dirty="0" smtClean="0">
                <a:solidFill>
                  <a:srgbClr val="FF0000"/>
                </a:solidFill>
              </a:rPr>
              <a:t>apogée</a:t>
            </a:r>
            <a:r>
              <a:rPr lang="fr-FR" sz="2400" dirty="0" smtClean="0">
                <a:solidFill>
                  <a:srgbClr val="0070C0"/>
                </a:solidFill>
              </a:rPr>
              <a:t> au XIVe siècle.</a:t>
            </a:r>
            <a:endParaRPr lang="fr-FR" sz="2400" dirty="0">
              <a:solidFill>
                <a:srgbClr val="0070C0"/>
              </a:solidFill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2700486"/>
            <a:ext cx="3438525" cy="375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683568" y="404664"/>
            <a:ext cx="7992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u="sng" dirty="0" smtClean="0">
                <a:latin typeface="Times New Roman" pitchFamily="18" charset="0"/>
                <a:cs typeface="Times New Roman" pitchFamily="18" charset="0"/>
              </a:rPr>
              <a:t>PLAN DU CHAPITRE :</a:t>
            </a:r>
            <a:endParaRPr lang="fr-FR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51520" y="1340768"/>
            <a:ext cx="82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 smtClean="0">
                <a:solidFill>
                  <a:srgbClr val="FF0000"/>
                </a:solidFill>
              </a:rPr>
              <a:t>THEME 1 :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b="1" dirty="0" smtClean="0">
                <a:solidFill>
                  <a:srgbClr val="7030A0"/>
                </a:solidFill>
              </a:rPr>
              <a:t>découverte du thème à travers le personnage du Mansa Moussa (l’Empire du Mali : XIIIe/XIVe siècle) </a:t>
            </a:r>
            <a:endParaRPr lang="fr-FR" b="1" dirty="0">
              <a:solidFill>
                <a:srgbClr val="7030A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51520" y="2276872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 smtClean="0"/>
              <a:t>THEME 2 :</a:t>
            </a:r>
            <a:r>
              <a:rPr lang="fr-FR" b="1" dirty="0" smtClean="0"/>
              <a:t>  </a:t>
            </a:r>
            <a:r>
              <a:rPr lang="fr-FR" dirty="0" smtClean="0"/>
              <a:t>à côté, la vie du peuple Malien…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251520" y="3635732"/>
            <a:ext cx="73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 smtClean="0"/>
              <a:t>THEME 4 :</a:t>
            </a:r>
            <a:r>
              <a:rPr lang="fr-FR" b="1" dirty="0" smtClean="0"/>
              <a:t> </a:t>
            </a:r>
            <a:r>
              <a:rPr lang="fr-FR" dirty="0" smtClean="0"/>
              <a:t> la traite des Noirs du VIIIe au XVIe siècle.</a:t>
            </a:r>
            <a:endParaRPr lang="fr-FR" dirty="0"/>
          </a:p>
        </p:txBody>
      </p:sp>
      <p:pic>
        <p:nvPicPr>
          <p:cNvPr id="2050" name="Picture 2" descr="C:\Users\Guillaume\Desktop\La mosquée de Djenné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149080"/>
            <a:ext cx="4248472" cy="2488201"/>
          </a:xfrm>
          <a:prstGeom prst="rect">
            <a:avLst/>
          </a:prstGeom>
          <a:noFill/>
        </p:spPr>
      </p:pic>
      <p:pic>
        <p:nvPicPr>
          <p:cNvPr id="2052" name="Picture 4" descr="C:\Users\Guillaume\Desktop\Cavalier du Mal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4288" y="2952328"/>
            <a:ext cx="1875322" cy="3501008"/>
          </a:xfrm>
          <a:prstGeom prst="rect">
            <a:avLst/>
          </a:prstGeom>
          <a:noFill/>
        </p:spPr>
      </p:pic>
      <p:sp>
        <p:nvSpPr>
          <p:cNvPr id="12" name="ZoneTexte 11"/>
          <p:cNvSpPr txBox="1"/>
          <p:nvPr/>
        </p:nvSpPr>
        <p:spPr>
          <a:xfrm>
            <a:off x="6948264" y="6525344"/>
            <a:ext cx="2592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 smtClean="0"/>
              <a:t>Un cavalier de l’Empire du Mali</a:t>
            </a:r>
            <a:endParaRPr lang="fr-FR" sz="1200" i="1" dirty="0"/>
          </a:p>
        </p:txBody>
      </p:sp>
      <p:sp>
        <p:nvSpPr>
          <p:cNvPr id="13" name="ZoneTexte 12"/>
          <p:cNvSpPr txBox="1"/>
          <p:nvPr/>
        </p:nvSpPr>
        <p:spPr>
          <a:xfrm>
            <a:off x="1619672" y="6608385"/>
            <a:ext cx="2592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 smtClean="0"/>
              <a:t>La Mosquée de Djenné au Mali</a:t>
            </a:r>
            <a:endParaRPr lang="fr-FR" sz="1200" i="1" dirty="0"/>
          </a:p>
        </p:txBody>
      </p:sp>
      <p:sp>
        <p:nvSpPr>
          <p:cNvPr id="10" name="ZoneTexte 9"/>
          <p:cNvSpPr txBox="1"/>
          <p:nvPr/>
        </p:nvSpPr>
        <p:spPr>
          <a:xfrm>
            <a:off x="251520" y="2915652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 smtClean="0"/>
              <a:t>THEME 3 :</a:t>
            </a:r>
            <a:r>
              <a:rPr lang="fr-FR" b="1" dirty="0" smtClean="0"/>
              <a:t> </a:t>
            </a:r>
            <a:r>
              <a:rPr lang="fr-FR" dirty="0" smtClean="0"/>
              <a:t> les courants d’échange en Afrique du VIIIe au XVIe siècle 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683568" y="404664"/>
            <a:ext cx="7992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u="sng" dirty="0" smtClean="0">
                <a:latin typeface="Times New Roman" pitchFamily="18" charset="0"/>
                <a:cs typeface="Times New Roman" pitchFamily="18" charset="0"/>
              </a:rPr>
              <a:t>PLAN DU CHAPITRE :</a:t>
            </a:r>
            <a:endParaRPr lang="fr-FR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51520" y="1340768"/>
            <a:ext cx="82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 smtClean="0"/>
              <a:t>THEME 1 :</a:t>
            </a:r>
            <a:r>
              <a:rPr lang="fr-FR" b="1" dirty="0" smtClean="0"/>
              <a:t>  </a:t>
            </a:r>
            <a:r>
              <a:rPr lang="fr-FR" dirty="0" smtClean="0"/>
              <a:t>découverte du thème à travers le personnage du Mansa Moussa (l’Empire du Mali : XIIIe/XIVe siècle) 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251520" y="2276872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 smtClean="0">
                <a:solidFill>
                  <a:srgbClr val="FF0000"/>
                </a:solidFill>
              </a:rPr>
              <a:t>THEME 2 :</a:t>
            </a:r>
            <a:r>
              <a:rPr lang="fr-FR" b="1" dirty="0" smtClean="0">
                <a:solidFill>
                  <a:srgbClr val="FF0000"/>
                </a:solidFill>
              </a:rPr>
              <a:t>  </a:t>
            </a:r>
            <a:r>
              <a:rPr lang="fr-FR" b="1" dirty="0" smtClean="0">
                <a:solidFill>
                  <a:srgbClr val="7030A0"/>
                </a:solidFill>
              </a:rPr>
              <a:t>à côté, la vie du peuple Malien…</a:t>
            </a:r>
            <a:endParaRPr lang="fr-FR" b="1" dirty="0">
              <a:solidFill>
                <a:srgbClr val="7030A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51520" y="3635732"/>
            <a:ext cx="73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 smtClean="0"/>
              <a:t>THEME 4 :</a:t>
            </a:r>
            <a:r>
              <a:rPr lang="fr-FR" b="1" dirty="0" smtClean="0"/>
              <a:t> </a:t>
            </a:r>
            <a:r>
              <a:rPr lang="fr-FR" dirty="0" smtClean="0"/>
              <a:t> la traite des Noirs du VIIIe au XVIe siècle.</a:t>
            </a:r>
            <a:endParaRPr lang="fr-FR" dirty="0"/>
          </a:p>
        </p:txBody>
      </p:sp>
      <p:pic>
        <p:nvPicPr>
          <p:cNvPr id="2050" name="Picture 2" descr="C:\Users\Guillaume\Desktop\La mosquée de Djenné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149080"/>
            <a:ext cx="4248472" cy="2488201"/>
          </a:xfrm>
          <a:prstGeom prst="rect">
            <a:avLst/>
          </a:prstGeom>
          <a:noFill/>
        </p:spPr>
      </p:pic>
      <p:pic>
        <p:nvPicPr>
          <p:cNvPr id="2052" name="Picture 4" descr="C:\Users\Guillaume\Desktop\Cavalier du Mal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4288" y="2952328"/>
            <a:ext cx="1875322" cy="3501008"/>
          </a:xfrm>
          <a:prstGeom prst="rect">
            <a:avLst/>
          </a:prstGeom>
          <a:noFill/>
        </p:spPr>
      </p:pic>
      <p:sp>
        <p:nvSpPr>
          <p:cNvPr id="12" name="ZoneTexte 11"/>
          <p:cNvSpPr txBox="1"/>
          <p:nvPr/>
        </p:nvSpPr>
        <p:spPr>
          <a:xfrm>
            <a:off x="6948264" y="6525344"/>
            <a:ext cx="2592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 smtClean="0"/>
              <a:t>Un cavalier de l’Empire du Mali</a:t>
            </a:r>
            <a:endParaRPr lang="fr-FR" sz="1200" i="1" dirty="0"/>
          </a:p>
        </p:txBody>
      </p:sp>
      <p:sp>
        <p:nvSpPr>
          <p:cNvPr id="13" name="ZoneTexte 12"/>
          <p:cNvSpPr txBox="1"/>
          <p:nvPr/>
        </p:nvSpPr>
        <p:spPr>
          <a:xfrm>
            <a:off x="1619672" y="6608385"/>
            <a:ext cx="2592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 smtClean="0"/>
              <a:t>La Mosquée de Djenné au Mali</a:t>
            </a:r>
            <a:endParaRPr lang="fr-FR" sz="1200" i="1" dirty="0"/>
          </a:p>
        </p:txBody>
      </p:sp>
      <p:sp>
        <p:nvSpPr>
          <p:cNvPr id="10" name="ZoneTexte 9"/>
          <p:cNvSpPr txBox="1"/>
          <p:nvPr/>
        </p:nvSpPr>
        <p:spPr>
          <a:xfrm>
            <a:off x="251520" y="2915652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 smtClean="0"/>
              <a:t>THEME 3 :</a:t>
            </a:r>
            <a:r>
              <a:rPr lang="fr-FR" b="1" dirty="0" smtClean="0"/>
              <a:t> </a:t>
            </a:r>
            <a:r>
              <a:rPr lang="fr-FR" dirty="0" smtClean="0"/>
              <a:t> les courants d’échange en Afrique du VIIIe au XVIe siècle 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44016" y="6156012"/>
            <a:ext cx="8964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A partir du dessin du village, quelles sont les activités visibles pratiquées par les maliens ?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107504" y="116632"/>
            <a:ext cx="8892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THEME 2 :</a:t>
            </a:r>
          </a:p>
          <a:p>
            <a:pPr algn="ctr"/>
            <a:r>
              <a:rPr lang="fr-FR" sz="2000" dirty="0" smtClean="0">
                <a:latin typeface="Arial" pitchFamily="34" charset="0"/>
                <a:cs typeface="Arial" pitchFamily="34" charset="0"/>
              </a:rPr>
              <a:t>La vie du peuple Malien…</a:t>
            </a:r>
            <a:endParaRPr lang="fr-FR" sz="1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539552" y="1124744"/>
            <a:ext cx="79928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fr-FR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2°) </a:t>
            </a:r>
            <a:r>
              <a:rPr lang="fr-FR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 vie du peuple Malien :</a:t>
            </a:r>
            <a:endParaRPr lang="fr-FR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Guillaume\Desktop\Village Malie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668651"/>
            <a:ext cx="7056784" cy="3992597"/>
          </a:xfrm>
          <a:prstGeom prst="rect">
            <a:avLst/>
          </a:prstGeom>
          <a:noFill/>
        </p:spPr>
      </p:pic>
      <p:sp>
        <p:nvSpPr>
          <p:cNvPr id="9" name="ZoneTexte 8"/>
          <p:cNvSpPr txBox="1"/>
          <p:nvPr/>
        </p:nvSpPr>
        <p:spPr>
          <a:xfrm>
            <a:off x="395536" y="5661248"/>
            <a:ext cx="89644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smtClean="0"/>
              <a:t>Reconstitution d’un village malien (doc 4 p. 95)</a:t>
            </a:r>
            <a:endParaRPr lang="fr-FR" sz="160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07504" y="116632"/>
            <a:ext cx="8892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THEME 2 :</a:t>
            </a:r>
          </a:p>
          <a:p>
            <a:pPr algn="ctr"/>
            <a:r>
              <a:rPr lang="fr-FR" sz="2000" dirty="0" smtClean="0">
                <a:latin typeface="Arial" pitchFamily="34" charset="0"/>
                <a:cs typeface="Arial" pitchFamily="34" charset="0"/>
              </a:rPr>
              <a:t>La vie du peuple Malien…</a:t>
            </a:r>
            <a:endParaRPr lang="fr-FR" sz="1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539552" y="1124744"/>
            <a:ext cx="79928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fr-FR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2°) </a:t>
            </a:r>
            <a:r>
              <a:rPr lang="fr-FR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 vie du peuple Malien :</a:t>
            </a:r>
            <a:endParaRPr lang="fr-FR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427984" y="1988840"/>
            <a:ext cx="4824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En observant ce grenier à mil, </a:t>
            </a:r>
          </a:p>
          <a:p>
            <a:pPr algn="ctr"/>
            <a:r>
              <a:rPr lang="fr-FR" b="1" dirty="0" smtClean="0"/>
              <a:t>quelle autre activité est pratiquée ? </a:t>
            </a:r>
            <a:endParaRPr lang="fr-FR" b="1" dirty="0"/>
          </a:p>
        </p:txBody>
      </p:sp>
      <p:pic>
        <p:nvPicPr>
          <p:cNvPr id="2052" name="Picture 4" descr="C:\Users\Guillaume\Desktop\Greni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645049"/>
            <a:ext cx="4032448" cy="3584151"/>
          </a:xfrm>
          <a:prstGeom prst="rect">
            <a:avLst/>
          </a:prstGeom>
          <a:noFill/>
        </p:spPr>
      </p:pic>
      <p:sp>
        <p:nvSpPr>
          <p:cNvPr id="10" name="ZoneTexte 9"/>
          <p:cNvSpPr txBox="1"/>
          <p:nvPr/>
        </p:nvSpPr>
        <p:spPr>
          <a:xfrm>
            <a:off x="5436096" y="3212976"/>
            <a:ext cx="3960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u="sng" dirty="0" smtClean="0"/>
              <a:t>L’AGRICULTURE </a:t>
            </a:r>
            <a:endParaRPr lang="fr-FR" sz="2800" b="1" u="sng" dirty="0"/>
          </a:p>
        </p:txBody>
      </p:sp>
      <p:sp>
        <p:nvSpPr>
          <p:cNvPr id="11" name="ZoneTexte 10"/>
          <p:cNvSpPr txBox="1"/>
          <p:nvPr/>
        </p:nvSpPr>
        <p:spPr>
          <a:xfrm>
            <a:off x="179512" y="5229200"/>
            <a:ext cx="878497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Lucida Bright" pitchFamily="18" charset="0"/>
              </a:rPr>
              <a:t>Je retiens : </a:t>
            </a:r>
          </a:p>
          <a:p>
            <a:pPr algn="just"/>
            <a:r>
              <a:rPr lang="fr-FR" sz="2000" dirty="0" smtClean="0">
                <a:solidFill>
                  <a:srgbClr val="0070C0"/>
                </a:solidFill>
              </a:rPr>
              <a:t>Le peuple Malien vit dans des villages de huttes dirigés par des chefs. Les maliens pratiquent l’agriculture, l’élevage, l’artisanat mais aussi la chasse et la pêche pour pouvoir s’alimenter.</a:t>
            </a:r>
            <a:endParaRPr lang="fr-FR" sz="2000" dirty="0">
              <a:solidFill>
                <a:srgbClr val="0070C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79512" y="5024209"/>
            <a:ext cx="33843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/>
              <a:t>Doc 1 p. 98</a:t>
            </a:r>
            <a:endParaRPr lang="fr-FR" sz="1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755576" y="548680"/>
            <a:ext cx="79928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sz="32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fr-FR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L’AFRIQUE SUBSAHARIENNE </a:t>
            </a:r>
          </a:p>
          <a:p>
            <a:pPr algn="ctr"/>
            <a:r>
              <a:rPr lang="fr-FR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(VIIIe – XVIe siècle)</a:t>
            </a:r>
            <a:endParaRPr lang="fr-FR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03648" y="620688"/>
            <a:ext cx="6624736" cy="1800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6" name="Picture 2" descr="C:\Users\Guillaume\Desktop\Carte atlas catala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224" y="2852936"/>
            <a:ext cx="2702608" cy="3356992"/>
          </a:xfrm>
          <a:prstGeom prst="rect">
            <a:avLst/>
          </a:prstGeom>
          <a:noFill/>
        </p:spPr>
      </p:pic>
      <p:pic>
        <p:nvPicPr>
          <p:cNvPr id="1027" name="Picture 3" descr="C:\Users\Guillaume\Desktop\Esclave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2852936"/>
            <a:ext cx="4824536" cy="3417425"/>
          </a:xfrm>
          <a:prstGeom prst="rect">
            <a:avLst/>
          </a:prstGeom>
          <a:noFill/>
        </p:spPr>
      </p:pic>
      <p:pic>
        <p:nvPicPr>
          <p:cNvPr id="1028" name="Picture 4" descr="C:\Users\Guillaume\Desktop\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9874" y="404664"/>
            <a:ext cx="1047750" cy="962025"/>
          </a:xfrm>
          <a:prstGeom prst="rect">
            <a:avLst/>
          </a:prstGeom>
          <a:noFill/>
        </p:spPr>
      </p:pic>
      <p:sp>
        <p:nvSpPr>
          <p:cNvPr id="10" name="ZoneTexte 9"/>
          <p:cNvSpPr txBox="1"/>
          <p:nvPr/>
        </p:nvSpPr>
        <p:spPr>
          <a:xfrm>
            <a:off x="4860032" y="6237312"/>
            <a:ext cx="2592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 smtClean="0"/>
              <a:t>Esclaves en partance pour Zanzibar</a:t>
            </a:r>
            <a:endParaRPr lang="fr-FR" sz="1200" i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395536" y="6237312"/>
            <a:ext cx="2592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 smtClean="0"/>
              <a:t>Carte de l’atlas Catalan de Charles V</a:t>
            </a:r>
            <a:endParaRPr lang="fr-FR" sz="12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683568" y="404664"/>
            <a:ext cx="7992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u="sng" dirty="0" smtClean="0">
                <a:latin typeface="Times New Roman" pitchFamily="18" charset="0"/>
                <a:cs typeface="Times New Roman" pitchFamily="18" charset="0"/>
              </a:rPr>
              <a:t>PLAN DU CHAPITRE :</a:t>
            </a:r>
            <a:endParaRPr lang="fr-FR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51520" y="1340768"/>
            <a:ext cx="82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 smtClean="0"/>
              <a:t>THEME 1 :</a:t>
            </a:r>
            <a:r>
              <a:rPr lang="fr-FR" b="1" dirty="0" smtClean="0"/>
              <a:t>  </a:t>
            </a:r>
            <a:r>
              <a:rPr lang="fr-FR" dirty="0" smtClean="0"/>
              <a:t>découverte du thème à travers le personnage du Mansa Moussa (l’Empire du Mali : XIIIe/XIVe siècle) 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251520" y="2276872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 smtClean="0">
                <a:solidFill>
                  <a:srgbClr val="FF0000"/>
                </a:solidFill>
              </a:rPr>
              <a:t>THEME 2 :</a:t>
            </a:r>
            <a:r>
              <a:rPr lang="fr-FR" b="1" dirty="0" smtClean="0">
                <a:solidFill>
                  <a:srgbClr val="FF0000"/>
                </a:solidFill>
              </a:rPr>
              <a:t>  </a:t>
            </a:r>
            <a:r>
              <a:rPr lang="fr-FR" b="1" dirty="0" smtClean="0">
                <a:solidFill>
                  <a:srgbClr val="7030A0"/>
                </a:solidFill>
              </a:rPr>
              <a:t>à côté, la vie du peuple malien…</a:t>
            </a:r>
            <a:endParaRPr lang="fr-FR" b="1" dirty="0">
              <a:solidFill>
                <a:srgbClr val="7030A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51520" y="3635732"/>
            <a:ext cx="73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 smtClean="0"/>
              <a:t>THEME 4 :</a:t>
            </a:r>
            <a:r>
              <a:rPr lang="fr-FR" b="1" dirty="0" smtClean="0"/>
              <a:t> </a:t>
            </a:r>
            <a:r>
              <a:rPr lang="fr-FR" dirty="0" smtClean="0"/>
              <a:t> la traite des Noirs du VIIIe au XVIe siècle.</a:t>
            </a:r>
            <a:endParaRPr lang="fr-FR" dirty="0"/>
          </a:p>
        </p:txBody>
      </p:sp>
      <p:pic>
        <p:nvPicPr>
          <p:cNvPr id="2050" name="Picture 2" descr="C:\Users\Guillaume\Desktop\La mosquée de Djenné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149080"/>
            <a:ext cx="4248472" cy="2488201"/>
          </a:xfrm>
          <a:prstGeom prst="rect">
            <a:avLst/>
          </a:prstGeom>
          <a:noFill/>
        </p:spPr>
      </p:pic>
      <p:pic>
        <p:nvPicPr>
          <p:cNvPr id="2052" name="Picture 4" descr="C:\Users\Guillaume\Desktop\Cavalier du Mal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4288" y="2952328"/>
            <a:ext cx="1875322" cy="3501008"/>
          </a:xfrm>
          <a:prstGeom prst="rect">
            <a:avLst/>
          </a:prstGeom>
          <a:noFill/>
        </p:spPr>
      </p:pic>
      <p:sp>
        <p:nvSpPr>
          <p:cNvPr id="12" name="ZoneTexte 11"/>
          <p:cNvSpPr txBox="1"/>
          <p:nvPr/>
        </p:nvSpPr>
        <p:spPr>
          <a:xfrm>
            <a:off x="6948264" y="6525344"/>
            <a:ext cx="2592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 smtClean="0"/>
              <a:t>Un cavalier de l’Empire du Mali</a:t>
            </a:r>
            <a:endParaRPr lang="fr-FR" sz="1200" i="1" dirty="0"/>
          </a:p>
        </p:txBody>
      </p:sp>
      <p:sp>
        <p:nvSpPr>
          <p:cNvPr id="13" name="ZoneTexte 12"/>
          <p:cNvSpPr txBox="1"/>
          <p:nvPr/>
        </p:nvSpPr>
        <p:spPr>
          <a:xfrm>
            <a:off x="1619672" y="6608385"/>
            <a:ext cx="2592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 smtClean="0"/>
              <a:t>La Mosquée de Djenné au Mali</a:t>
            </a:r>
            <a:endParaRPr lang="fr-FR" sz="1200" i="1" dirty="0"/>
          </a:p>
        </p:txBody>
      </p:sp>
      <p:sp>
        <p:nvSpPr>
          <p:cNvPr id="10" name="ZoneTexte 9"/>
          <p:cNvSpPr txBox="1"/>
          <p:nvPr/>
        </p:nvSpPr>
        <p:spPr>
          <a:xfrm>
            <a:off x="251520" y="2915652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 smtClean="0"/>
              <a:t>THEME 3 :</a:t>
            </a:r>
            <a:r>
              <a:rPr lang="fr-FR" b="1" dirty="0" smtClean="0"/>
              <a:t> </a:t>
            </a:r>
            <a:r>
              <a:rPr lang="fr-FR" dirty="0" smtClean="0"/>
              <a:t> les courants d’échange en Afrique du VIIIe au XVIe siècle 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683568" y="404664"/>
            <a:ext cx="7992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u="sng" dirty="0" smtClean="0">
                <a:latin typeface="Times New Roman" pitchFamily="18" charset="0"/>
                <a:cs typeface="Times New Roman" pitchFamily="18" charset="0"/>
              </a:rPr>
              <a:t>PLAN DU CHAPITRE :</a:t>
            </a:r>
            <a:endParaRPr lang="fr-FR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51520" y="1340768"/>
            <a:ext cx="82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 smtClean="0"/>
              <a:t>THEME 1 :</a:t>
            </a:r>
            <a:r>
              <a:rPr lang="fr-FR" b="1" dirty="0" smtClean="0"/>
              <a:t>  </a:t>
            </a:r>
            <a:r>
              <a:rPr lang="fr-FR" dirty="0" smtClean="0"/>
              <a:t>découverte du thème à travers le personnage du Mansa Moussa (l’Empire du Mali : XIIIe/XIVe siècle) 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251520" y="2276872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 smtClean="0"/>
              <a:t>THEME 2 :</a:t>
            </a:r>
            <a:r>
              <a:rPr lang="fr-FR" b="1" dirty="0" smtClean="0"/>
              <a:t>  </a:t>
            </a:r>
            <a:r>
              <a:rPr lang="fr-FR" dirty="0" smtClean="0"/>
              <a:t>à côté, la vie du peuple Malien…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251520" y="3635732"/>
            <a:ext cx="73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 smtClean="0"/>
              <a:t>THEME 4 :</a:t>
            </a:r>
            <a:r>
              <a:rPr lang="fr-FR" b="1" dirty="0" smtClean="0"/>
              <a:t> </a:t>
            </a:r>
            <a:r>
              <a:rPr lang="fr-FR" dirty="0" smtClean="0"/>
              <a:t> la traite des Noirs du VIIIe au XVIe siècle.</a:t>
            </a:r>
            <a:endParaRPr lang="fr-FR" dirty="0"/>
          </a:p>
        </p:txBody>
      </p:sp>
      <p:pic>
        <p:nvPicPr>
          <p:cNvPr id="2050" name="Picture 2" descr="C:\Users\Guillaume\Desktop\La mosquée de Djenné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149080"/>
            <a:ext cx="4248472" cy="2488201"/>
          </a:xfrm>
          <a:prstGeom prst="rect">
            <a:avLst/>
          </a:prstGeom>
          <a:noFill/>
        </p:spPr>
      </p:pic>
      <p:pic>
        <p:nvPicPr>
          <p:cNvPr id="2052" name="Picture 4" descr="C:\Users\Guillaume\Desktop\Cavalier du Mal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4288" y="2952328"/>
            <a:ext cx="1875322" cy="3501008"/>
          </a:xfrm>
          <a:prstGeom prst="rect">
            <a:avLst/>
          </a:prstGeom>
          <a:noFill/>
        </p:spPr>
      </p:pic>
      <p:sp>
        <p:nvSpPr>
          <p:cNvPr id="12" name="ZoneTexte 11"/>
          <p:cNvSpPr txBox="1"/>
          <p:nvPr/>
        </p:nvSpPr>
        <p:spPr>
          <a:xfrm>
            <a:off x="6948264" y="6525344"/>
            <a:ext cx="2592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 smtClean="0"/>
              <a:t>Un cavalier de l’Empire du Mali</a:t>
            </a:r>
            <a:endParaRPr lang="fr-FR" sz="1200" i="1" dirty="0"/>
          </a:p>
        </p:txBody>
      </p:sp>
      <p:sp>
        <p:nvSpPr>
          <p:cNvPr id="13" name="ZoneTexte 12"/>
          <p:cNvSpPr txBox="1"/>
          <p:nvPr/>
        </p:nvSpPr>
        <p:spPr>
          <a:xfrm>
            <a:off x="1619672" y="6608385"/>
            <a:ext cx="2592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 smtClean="0"/>
              <a:t>La Mosquée de Djenné au Mali</a:t>
            </a:r>
            <a:endParaRPr lang="fr-FR" sz="1200" i="1" dirty="0"/>
          </a:p>
        </p:txBody>
      </p:sp>
      <p:sp>
        <p:nvSpPr>
          <p:cNvPr id="10" name="ZoneTexte 9"/>
          <p:cNvSpPr txBox="1"/>
          <p:nvPr/>
        </p:nvSpPr>
        <p:spPr>
          <a:xfrm>
            <a:off x="251520" y="2915652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 smtClean="0">
                <a:solidFill>
                  <a:srgbClr val="FF0000"/>
                </a:solidFill>
              </a:rPr>
              <a:t>THEME 3 :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b="1" dirty="0" smtClean="0">
                <a:solidFill>
                  <a:srgbClr val="7030A0"/>
                </a:solidFill>
              </a:rPr>
              <a:t>les courants d’échange en Afrique du VIIIe au XVIe siècle </a:t>
            </a:r>
            <a:endParaRPr lang="fr-FR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611560" y="1084674"/>
            <a:ext cx="79928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fr-FR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3°) </a:t>
            </a:r>
            <a:r>
              <a:rPr lang="fr-FR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Les échanges entre l’Empire du Mali et le nord de l’Afrique :</a:t>
            </a:r>
            <a:r>
              <a:rPr lang="fr-FR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fr-FR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107504" y="44624"/>
            <a:ext cx="8892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THEME 3 :</a:t>
            </a:r>
          </a:p>
          <a:p>
            <a:pPr algn="ctr"/>
            <a:r>
              <a:rPr lang="fr-FR" sz="2000" dirty="0">
                <a:latin typeface="Arial" pitchFamily="34" charset="0"/>
                <a:cs typeface="Arial" pitchFamily="34" charset="0"/>
              </a:rPr>
              <a:t>L</a:t>
            </a:r>
            <a:r>
              <a:rPr lang="fr-FR" sz="2000" dirty="0" smtClean="0">
                <a:latin typeface="Arial" pitchFamily="34" charset="0"/>
                <a:cs typeface="Arial" pitchFamily="34" charset="0"/>
              </a:rPr>
              <a:t>es courants d’échanges en Afrique du VIIIe au XVIe siècle</a:t>
            </a:r>
            <a:endParaRPr lang="fr-FR" sz="1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72008" y="5661248"/>
            <a:ext cx="88924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100" b="1" dirty="0" smtClean="0">
                <a:solidFill>
                  <a:srgbClr val="0070C0"/>
                </a:solidFill>
              </a:rPr>
              <a:t>L’Empire du Mali s’enrichit grâce à la vente d’or, de sel, d’esclaves et d’ivoire aux marchands arabes et berbères (non arabes) d’Afrique du Nord. </a:t>
            </a:r>
            <a:endParaRPr lang="fr-FR" sz="2100" b="1" dirty="0">
              <a:solidFill>
                <a:srgbClr val="0070C0"/>
              </a:solidFill>
            </a:endParaRPr>
          </a:p>
        </p:txBody>
      </p:sp>
      <p:pic>
        <p:nvPicPr>
          <p:cNvPr id="1026" name="Picture 2" descr="C:\Users\Guillaume\Desktop\Echanges mali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484784"/>
            <a:ext cx="7344816" cy="41220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 descr="C:\Users\Guillaume\Desktop\Commerc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577391"/>
            <a:ext cx="8280920" cy="5163977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323528" y="1124744"/>
            <a:ext cx="8532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Arial" pitchFamily="34" charset="0"/>
                <a:cs typeface="Arial" pitchFamily="34" charset="0"/>
              </a:rPr>
              <a:t>Distribution et lecture du document ci-dessous :</a:t>
            </a:r>
            <a:endParaRPr lang="fr-FR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07504" y="44624"/>
            <a:ext cx="8892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THEME 3 :</a:t>
            </a:r>
          </a:p>
          <a:p>
            <a:pPr algn="ctr"/>
            <a:r>
              <a:rPr lang="fr-FR" sz="2000" dirty="0">
                <a:latin typeface="Arial" pitchFamily="34" charset="0"/>
                <a:cs typeface="Arial" pitchFamily="34" charset="0"/>
              </a:rPr>
              <a:t>L</a:t>
            </a:r>
            <a:r>
              <a:rPr lang="fr-FR" sz="2000" dirty="0" smtClean="0">
                <a:latin typeface="Arial" pitchFamily="34" charset="0"/>
                <a:cs typeface="Arial" pitchFamily="34" charset="0"/>
              </a:rPr>
              <a:t>es courants d’échanges en Afrique du VIIIe au XVIe siècle</a:t>
            </a:r>
            <a:endParaRPr lang="fr-FR" sz="1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1" dur="30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683568" y="323945"/>
            <a:ext cx="7704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>
                <a:latin typeface="Arial" pitchFamily="34" charset="0"/>
                <a:cs typeface="Arial" pitchFamily="34" charset="0"/>
              </a:rPr>
              <a:t>Conclusion partie 1 :</a:t>
            </a:r>
            <a:endParaRPr lang="fr-FR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15616" y="1484784"/>
            <a:ext cx="74888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L’Empire du Mali est donc un Empire riche et puissant.</a:t>
            </a:r>
          </a:p>
          <a:p>
            <a:endParaRPr lang="fr-FR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fr-FR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2822258"/>
            <a:ext cx="4464496" cy="348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2771800" y="6372036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/>
              <a:t>L’Empire du Mali au XIVe siècle</a:t>
            </a:r>
            <a:endParaRPr lang="fr-FR" i="1" dirty="0"/>
          </a:p>
        </p:txBody>
      </p:sp>
      <p:sp>
        <p:nvSpPr>
          <p:cNvPr id="6" name="ZoneTexte 5"/>
          <p:cNvSpPr txBox="1"/>
          <p:nvPr/>
        </p:nvSpPr>
        <p:spPr>
          <a:xfrm>
            <a:off x="3203848" y="2276872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 smtClean="0">
                <a:solidFill>
                  <a:srgbClr val="C00000"/>
                </a:solidFill>
              </a:rPr>
              <a:t>Devoirs :</a:t>
            </a:r>
            <a:r>
              <a:rPr lang="fr-FR" b="1" dirty="0" smtClean="0">
                <a:solidFill>
                  <a:srgbClr val="C00000"/>
                </a:solidFill>
              </a:rPr>
              <a:t> </a:t>
            </a:r>
            <a:r>
              <a:rPr lang="fr-FR" dirty="0" smtClean="0">
                <a:solidFill>
                  <a:srgbClr val="C00000"/>
                </a:solidFill>
              </a:rPr>
              <a:t>exercice 1 p. 108</a:t>
            </a:r>
            <a:endParaRPr lang="fr-FR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925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925" decel="100000"/>
                                        <p:tgtEl>
                                          <p:spTgt spid="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6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7" dur="1925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8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9" dur="1925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0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9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683568" y="404664"/>
            <a:ext cx="7992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u="sng" dirty="0" smtClean="0">
                <a:latin typeface="Times New Roman" pitchFamily="18" charset="0"/>
                <a:cs typeface="Times New Roman" pitchFamily="18" charset="0"/>
              </a:rPr>
              <a:t>PLAN DU CHAPITRE :</a:t>
            </a:r>
            <a:endParaRPr lang="fr-FR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51520" y="1340768"/>
            <a:ext cx="82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 smtClean="0"/>
              <a:t>THEME 1 :</a:t>
            </a:r>
            <a:r>
              <a:rPr lang="fr-FR" b="1" dirty="0" smtClean="0"/>
              <a:t>  </a:t>
            </a:r>
            <a:r>
              <a:rPr lang="fr-FR" dirty="0" smtClean="0"/>
              <a:t>découverte du thème à travers le personnage du Mansa Moussa (l’Empire du Mali : XIIIe/XIVe siècle) 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251520" y="2276872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 smtClean="0"/>
              <a:t>THEME 2 :</a:t>
            </a:r>
            <a:r>
              <a:rPr lang="fr-FR" b="1" dirty="0" smtClean="0"/>
              <a:t>  </a:t>
            </a:r>
            <a:r>
              <a:rPr lang="fr-FR" dirty="0" smtClean="0"/>
              <a:t>à côté, la vie du peuple Malien…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251520" y="3635732"/>
            <a:ext cx="73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 smtClean="0"/>
              <a:t>THEME 4 :</a:t>
            </a:r>
            <a:r>
              <a:rPr lang="fr-FR" b="1" dirty="0" smtClean="0"/>
              <a:t> </a:t>
            </a:r>
            <a:r>
              <a:rPr lang="fr-FR" dirty="0" smtClean="0"/>
              <a:t> la traite des Noirs du VIIIe au XVIe siècle.</a:t>
            </a:r>
            <a:endParaRPr lang="fr-FR" dirty="0"/>
          </a:p>
        </p:txBody>
      </p:sp>
      <p:pic>
        <p:nvPicPr>
          <p:cNvPr id="2050" name="Picture 2" descr="C:\Users\Guillaume\Desktop\La mosquée de Djenné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149080"/>
            <a:ext cx="4248472" cy="2488201"/>
          </a:xfrm>
          <a:prstGeom prst="rect">
            <a:avLst/>
          </a:prstGeom>
          <a:noFill/>
        </p:spPr>
      </p:pic>
      <p:pic>
        <p:nvPicPr>
          <p:cNvPr id="2052" name="Picture 4" descr="C:\Users\Guillaume\Desktop\Cavalier du Mal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4288" y="2952328"/>
            <a:ext cx="1875322" cy="3501008"/>
          </a:xfrm>
          <a:prstGeom prst="rect">
            <a:avLst/>
          </a:prstGeom>
          <a:noFill/>
        </p:spPr>
      </p:pic>
      <p:sp>
        <p:nvSpPr>
          <p:cNvPr id="12" name="ZoneTexte 11"/>
          <p:cNvSpPr txBox="1"/>
          <p:nvPr/>
        </p:nvSpPr>
        <p:spPr>
          <a:xfrm>
            <a:off x="6948264" y="6525344"/>
            <a:ext cx="2592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 smtClean="0"/>
              <a:t>Un cavalier de l’Empire du Mali</a:t>
            </a:r>
            <a:endParaRPr lang="fr-FR" sz="1200" i="1" dirty="0"/>
          </a:p>
        </p:txBody>
      </p:sp>
      <p:sp>
        <p:nvSpPr>
          <p:cNvPr id="13" name="ZoneTexte 12"/>
          <p:cNvSpPr txBox="1"/>
          <p:nvPr/>
        </p:nvSpPr>
        <p:spPr>
          <a:xfrm>
            <a:off x="1619672" y="6608385"/>
            <a:ext cx="2592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 smtClean="0"/>
              <a:t>La Mosquée de Djenné au Mali</a:t>
            </a:r>
            <a:endParaRPr lang="fr-FR" sz="1200" i="1" dirty="0"/>
          </a:p>
        </p:txBody>
      </p:sp>
      <p:sp>
        <p:nvSpPr>
          <p:cNvPr id="10" name="ZoneTexte 9"/>
          <p:cNvSpPr txBox="1"/>
          <p:nvPr/>
        </p:nvSpPr>
        <p:spPr>
          <a:xfrm>
            <a:off x="251520" y="2915652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 smtClean="0">
                <a:solidFill>
                  <a:srgbClr val="FF0000"/>
                </a:solidFill>
              </a:rPr>
              <a:t>THEME 3 :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b="1" dirty="0" smtClean="0">
                <a:solidFill>
                  <a:srgbClr val="7030A0"/>
                </a:solidFill>
              </a:rPr>
              <a:t>les courants d’échange en Afrique du VIIIe au XVIe siècle </a:t>
            </a:r>
            <a:endParaRPr lang="fr-FR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683568" y="404664"/>
            <a:ext cx="7992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u="sng" dirty="0" smtClean="0">
                <a:latin typeface="Times New Roman" pitchFamily="18" charset="0"/>
                <a:cs typeface="Times New Roman" pitchFamily="18" charset="0"/>
              </a:rPr>
              <a:t>PLAN DU CHAPITRE :</a:t>
            </a:r>
            <a:endParaRPr lang="fr-FR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51520" y="1340768"/>
            <a:ext cx="82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 smtClean="0"/>
              <a:t>THEME 1 :</a:t>
            </a:r>
            <a:r>
              <a:rPr lang="fr-FR" b="1" dirty="0" smtClean="0"/>
              <a:t>  </a:t>
            </a:r>
            <a:r>
              <a:rPr lang="fr-FR" dirty="0" smtClean="0"/>
              <a:t>découverte du thème à travers le personnage du Mansa Moussa (l’Empire du Mali : XIIIe/XIVe siècle) 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251520" y="2276872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 smtClean="0"/>
              <a:t>THEME 2 :</a:t>
            </a:r>
            <a:r>
              <a:rPr lang="fr-FR" b="1" dirty="0" smtClean="0"/>
              <a:t>  </a:t>
            </a:r>
            <a:r>
              <a:rPr lang="fr-FR" dirty="0" smtClean="0"/>
              <a:t>à côté, la vie du peuple Malien…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251520" y="3635732"/>
            <a:ext cx="73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 smtClean="0">
                <a:solidFill>
                  <a:srgbClr val="FF0000"/>
                </a:solidFill>
              </a:rPr>
              <a:t>THEME 4 :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b="1" dirty="0" smtClean="0">
                <a:solidFill>
                  <a:srgbClr val="7030A0"/>
                </a:solidFill>
              </a:rPr>
              <a:t>la traite des Noirs du VIIIe au XVIe siècle.</a:t>
            </a:r>
            <a:endParaRPr lang="fr-FR" b="1" dirty="0">
              <a:solidFill>
                <a:srgbClr val="7030A0"/>
              </a:solidFill>
            </a:endParaRPr>
          </a:p>
        </p:txBody>
      </p:sp>
      <p:pic>
        <p:nvPicPr>
          <p:cNvPr id="2050" name="Picture 2" descr="C:\Users\Guillaume\Desktop\La mosquée de Djenné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149080"/>
            <a:ext cx="4248472" cy="2488201"/>
          </a:xfrm>
          <a:prstGeom prst="rect">
            <a:avLst/>
          </a:prstGeom>
          <a:noFill/>
        </p:spPr>
      </p:pic>
      <p:pic>
        <p:nvPicPr>
          <p:cNvPr id="2052" name="Picture 4" descr="C:\Users\Guillaume\Desktop\Cavalier du Mal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4288" y="2952328"/>
            <a:ext cx="1875322" cy="3501008"/>
          </a:xfrm>
          <a:prstGeom prst="rect">
            <a:avLst/>
          </a:prstGeom>
          <a:noFill/>
        </p:spPr>
      </p:pic>
      <p:sp>
        <p:nvSpPr>
          <p:cNvPr id="12" name="ZoneTexte 11"/>
          <p:cNvSpPr txBox="1"/>
          <p:nvPr/>
        </p:nvSpPr>
        <p:spPr>
          <a:xfrm>
            <a:off x="6948264" y="6525344"/>
            <a:ext cx="2592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 smtClean="0"/>
              <a:t>Un cavalier de l’Empire du Mali</a:t>
            </a:r>
            <a:endParaRPr lang="fr-FR" sz="1200" i="1" dirty="0"/>
          </a:p>
        </p:txBody>
      </p:sp>
      <p:sp>
        <p:nvSpPr>
          <p:cNvPr id="13" name="ZoneTexte 12"/>
          <p:cNvSpPr txBox="1"/>
          <p:nvPr/>
        </p:nvSpPr>
        <p:spPr>
          <a:xfrm>
            <a:off x="1619672" y="6608385"/>
            <a:ext cx="2592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 smtClean="0"/>
              <a:t>La Mosquée de Djenné au Mali</a:t>
            </a:r>
            <a:endParaRPr lang="fr-FR" sz="1200" i="1" dirty="0"/>
          </a:p>
        </p:txBody>
      </p:sp>
      <p:sp>
        <p:nvSpPr>
          <p:cNvPr id="10" name="ZoneTexte 9"/>
          <p:cNvSpPr txBox="1"/>
          <p:nvPr/>
        </p:nvSpPr>
        <p:spPr>
          <a:xfrm>
            <a:off x="251520" y="2915652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 smtClean="0"/>
              <a:t>THEME 3 :</a:t>
            </a:r>
            <a:r>
              <a:rPr lang="fr-FR" b="1" dirty="0" smtClean="0"/>
              <a:t> </a:t>
            </a:r>
            <a:r>
              <a:rPr lang="fr-FR" dirty="0" smtClean="0"/>
              <a:t> les courants d’échange en Afrique du VIIIe au XVIe siècle 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107504" y="44624"/>
            <a:ext cx="8892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latin typeface="Times New Roman" pitchFamily="18" charset="0"/>
                <a:cs typeface="Times New Roman" pitchFamily="18" charset="0"/>
              </a:rPr>
              <a:t>THEME 4 :</a:t>
            </a:r>
          </a:p>
          <a:p>
            <a:pPr algn="ctr"/>
            <a:r>
              <a:rPr lang="fr-FR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II- </a:t>
            </a:r>
            <a:r>
              <a:rPr lang="fr-FR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 traite des Noirs du VIIIe au XVIe siècle: </a:t>
            </a:r>
            <a:endParaRPr lang="fr-FR" b="1" u="sng" dirty="0">
              <a:solidFill>
                <a:srgbClr val="FF0000"/>
              </a:solidFill>
            </a:endParaRPr>
          </a:p>
        </p:txBody>
      </p:sp>
      <p:pic>
        <p:nvPicPr>
          <p:cNvPr id="9" name="Picture 3" descr="C:\Users\Guillaume\Desktop\Esclave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356991"/>
            <a:ext cx="3960440" cy="2805349"/>
          </a:xfrm>
          <a:prstGeom prst="rect">
            <a:avLst/>
          </a:prstGeom>
          <a:noFill/>
        </p:spPr>
      </p:pic>
      <p:sp>
        <p:nvSpPr>
          <p:cNvPr id="10" name="ZoneTexte 9"/>
          <p:cNvSpPr txBox="1"/>
          <p:nvPr/>
        </p:nvSpPr>
        <p:spPr>
          <a:xfrm>
            <a:off x="4788024" y="6165304"/>
            <a:ext cx="3672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i="1" dirty="0" smtClean="0"/>
              <a:t>Traversée du désert du </a:t>
            </a:r>
            <a:r>
              <a:rPr lang="fr-FR" sz="1200" i="1" dirty="0"/>
              <a:t>S</a:t>
            </a:r>
            <a:r>
              <a:rPr lang="fr-FR" sz="1200" i="1" dirty="0" smtClean="0"/>
              <a:t>ahara par une caravane de marchands et d’esclaves</a:t>
            </a:r>
            <a:endParaRPr lang="fr-FR" sz="1200" i="1" dirty="0"/>
          </a:p>
        </p:txBody>
      </p:sp>
      <p:pic>
        <p:nvPicPr>
          <p:cNvPr id="22532" name="Picture 4" descr="C:\Users\Guillaume\Desktop\Traversé caravane esclaves déser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30458" y="3356992"/>
            <a:ext cx="3945998" cy="2808312"/>
          </a:xfrm>
          <a:prstGeom prst="rect">
            <a:avLst/>
          </a:prstGeom>
          <a:noFill/>
        </p:spPr>
      </p:pic>
      <p:sp>
        <p:nvSpPr>
          <p:cNvPr id="13" name="ZoneTexte 12"/>
          <p:cNvSpPr txBox="1"/>
          <p:nvPr/>
        </p:nvSpPr>
        <p:spPr>
          <a:xfrm>
            <a:off x="683568" y="6165304"/>
            <a:ext cx="3024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i="1" dirty="0" smtClean="0"/>
              <a:t>Esclaves en partance pour Zanzibar (Inde)  </a:t>
            </a:r>
            <a:endParaRPr lang="fr-FR" sz="1200" i="1" dirty="0"/>
          </a:p>
        </p:txBody>
      </p:sp>
      <p:sp>
        <p:nvSpPr>
          <p:cNvPr id="14" name="ZoneTexte 13"/>
          <p:cNvSpPr txBox="1"/>
          <p:nvPr/>
        </p:nvSpPr>
        <p:spPr>
          <a:xfrm>
            <a:off x="3131840" y="1556792"/>
            <a:ext cx="7992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1°) </a:t>
            </a:r>
            <a:r>
              <a:rPr lang="fr-FR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La traite transsaharienne des esclaves :</a:t>
            </a:r>
            <a:endParaRPr lang="fr-FR" b="1" u="sng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2195736" y="2564904"/>
            <a:ext cx="66247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latin typeface="Arial" pitchFamily="34" charset="0"/>
                <a:cs typeface="Arial" pitchFamily="34" charset="0"/>
              </a:rPr>
              <a:t>Réalisation de l’activité distribuée.</a:t>
            </a:r>
            <a:endParaRPr lang="fr-FR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Flèche droite 16"/>
          <p:cNvSpPr/>
          <p:nvPr/>
        </p:nvSpPr>
        <p:spPr>
          <a:xfrm>
            <a:off x="2555776" y="2636912"/>
            <a:ext cx="288032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Picture 2" descr="F:\Images transférées\Esclavage 9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190501"/>
            <a:ext cx="2822053" cy="19504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8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3" grpId="0"/>
      <p:bldP spid="14" grpId="0"/>
      <p:bldP spid="16" grpId="0"/>
      <p:bldP spid="1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107504" y="44624"/>
            <a:ext cx="8892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II- </a:t>
            </a:r>
            <a:r>
              <a:rPr lang="fr-FR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 traite des Noirs du VIIIe au XVIe siècle:</a:t>
            </a:r>
          </a:p>
        </p:txBody>
      </p:sp>
      <p:pic>
        <p:nvPicPr>
          <p:cNvPr id="2050" name="Picture 2" descr="C:\Users\Guillaume\Desktop\Activité traite des noir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268759"/>
            <a:ext cx="3797219" cy="5400601"/>
          </a:xfrm>
          <a:prstGeom prst="rect">
            <a:avLst/>
          </a:prstGeom>
          <a:noFill/>
        </p:spPr>
      </p:pic>
      <p:sp>
        <p:nvSpPr>
          <p:cNvPr id="12" name="ZoneTexte 11"/>
          <p:cNvSpPr txBox="1"/>
          <p:nvPr/>
        </p:nvSpPr>
        <p:spPr>
          <a:xfrm>
            <a:off x="1547664" y="620688"/>
            <a:ext cx="7992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1°) </a:t>
            </a:r>
            <a:r>
              <a:rPr lang="fr-FR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La traite transsaharienne des esclaves :</a:t>
            </a:r>
            <a:endParaRPr lang="fr-FR" b="1" u="sng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4427984" y="1268760"/>
            <a:ext cx="41044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latin typeface="Arial" pitchFamily="34" charset="0"/>
                <a:cs typeface="Arial" pitchFamily="34" charset="0"/>
              </a:rPr>
              <a:t>DOCUMENTS DE L’ACTIVITE :</a:t>
            </a:r>
            <a:endParaRPr lang="fr-FR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Guillaume\Desktop\Esclavag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932834"/>
            <a:ext cx="4032448" cy="3944438"/>
          </a:xfrm>
          <a:prstGeom prst="rect">
            <a:avLst/>
          </a:prstGeom>
          <a:noFill/>
        </p:spPr>
      </p:pic>
      <p:cxnSp>
        <p:nvCxnSpPr>
          <p:cNvPr id="10" name="Connecteur droit 9"/>
          <p:cNvCxnSpPr/>
          <p:nvPr/>
        </p:nvCxnSpPr>
        <p:spPr>
          <a:xfrm>
            <a:off x="4139952" y="1052736"/>
            <a:ext cx="0" cy="5805264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107504" y="44624"/>
            <a:ext cx="8892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II- </a:t>
            </a:r>
            <a:r>
              <a:rPr lang="fr-FR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 traite des Noirs du VIIIe au XVIe siècle:</a:t>
            </a:r>
          </a:p>
        </p:txBody>
      </p:sp>
      <p:pic>
        <p:nvPicPr>
          <p:cNvPr id="2050" name="Picture 2" descr="C:\Users\Guillaume\Desktop\Activité traite des noir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268759"/>
            <a:ext cx="3797219" cy="5400601"/>
          </a:xfrm>
          <a:prstGeom prst="rect">
            <a:avLst/>
          </a:prstGeom>
          <a:noFill/>
        </p:spPr>
      </p:pic>
      <p:sp>
        <p:nvSpPr>
          <p:cNvPr id="12" name="ZoneTexte 11"/>
          <p:cNvSpPr txBox="1"/>
          <p:nvPr/>
        </p:nvSpPr>
        <p:spPr>
          <a:xfrm>
            <a:off x="1547664" y="620688"/>
            <a:ext cx="7992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1°) </a:t>
            </a:r>
            <a:r>
              <a:rPr lang="fr-FR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La traite transsaharienne des esclaves :</a:t>
            </a:r>
            <a:endParaRPr lang="fr-FR" b="1" u="sng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4427984" y="1268760"/>
            <a:ext cx="41044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latin typeface="Arial" pitchFamily="34" charset="0"/>
                <a:cs typeface="Arial" pitchFamily="34" charset="0"/>
              </a:rPr>
              <a:t>DOCUMENTS DE L’ACTIVITE :</a:t>
            </a:r>
            <a:endParaRPr lang="fr-FR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Image 17" descr="C:\Users\Guillaume\Desktop\Razzia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772816"/>
            <a:ext cx="3384376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ZoneTexte 20"/>
          <p:cNvSpPr txBox="1"/>
          <p:nvPr/>
        </p:nvSpPr>
        <p:spPr>
          <a:xfrm>
            <a:off x="4427984" y="5805264"/>
            <a:ext cx="3960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/>
              <a:t>Doc 2 : </a:t>
            </a:r>
            <a:r>
              <a:rPr lang="fr-FR" sz="1600" dirty="0" smtClean="0"/>
              <a:t>une razzia dans un village africain </a:t>
            </a:r>
            <a:r>
              <a:rPr lang="fr-FR" sz="1600" i="1" dirty="0" smtClean="0"/>
              <a:t>(gravure « Manière dont les Maures prennent les esclaves »)</a:t>
            </a:r>
            <a:endParaRPr lang="fr-FR" sz="1600" dirty="0"/>
          </a:p>
        </p:txBody>
      </p:sp>
      <p:cxnSp>
        <p:nvCxnSpPr>
          <p:cNvPr id="9" name="Connecteur droit 8"/>
          <p:cNvCxnSpPr/>
          <p:nvPr/>
        </p:nvCxnSpPr>
        <p:spPr>
          <a:xfrm>
            <a:off x="4139952" y="1052736"/>
            <a:ext cx="0" cy="5805264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683568" y="404664"/>
            <a:ext cx="7992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u="sng" dirty="0" smtClean="0">
                <a:latin typeface="Times New Roman" pitchFamily="18" charset="0"/>
                <a:cs typeface="Times New Roman" pitchFamily="18" charset="0"/>
              </a:rPr>
              <a:t>PLAN DU CHAPITRE :</a:t>
            </a:r>
            <a:endParaRPr lang="fr-FR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51520" y="1340768"/>
            <a:ext cx="82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 smtClean="0"/>
              <a:t>THEME 1 :</a:t>
            </a:r>
            <a:r>
              <a:rPr lang="fr-FR" b="1" dirty="0" smtClean="0"/>
              <a:t> </a:t>
            </a:r>
            <a:r>
              <a:rPr lang="fr-FR" dirty="0" smtClean="0"/>
              <a:t> découverte du thème à travers le personnage du Mansa Moussa (l’Empire du Mali : XIIIe/XIVe siècle) 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251520" y="2276872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 smtClean="0"/>
              <a:t>THEME 2 :</a:t>
            </a:r>
            <a:r>
              <a:rPr lang="fr-FR" b="1" dirty="0" smtClean="0"/>
              <a:t>  </a:t>
            </a:r>
            <a:r>
              <a:rPr lang="fr-FR" dirty="0" smtClean="0"/>
              <a:t>à côté, la vie du peuple Malien…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251520" y="3635732"/>
            <a:ext cx="73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 smtClean="0"/>
              <a:t>THEME 4 :</a:t>
            </a:r>
            <a:r>
              <a:rPr lang="fr-FR" b="1" dirty="0" smtClean="0"/>
              <a:t> </a:t>
            </a:r>
            <a:r>
              <a:rPr lang="fr-FR" dirty="0" smtClean="0"/>
              <a:t> la traite des Noirs du VIIIe au XVIe siècle.</a:t>
            </a:r>
            <a:endParaRPr lang="fr-FR" dirty="0"/>
          </a:p>
        </p:txBody>
      </p:sp>
      <p:pic>
        <p:nvPicPr>
          <p:cNvPr id="2050" name="Picture 2" descr="C:\Users\Guillaume\Desktop\La mosquée de Djenné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149080"/>
            <a:ext cx="4248472" cy="2488201"/>
          </a:xfrm>
          <a:prstGeom prst="rect">
            <a:avLst/>
          </a:prstGeom>
          <a:noFill/>
        </p:spPr>
      </p:pic>
      <p:pic>
        <p:nvPicPr>
          <p:cNvPr id="2052" name="Picture 4" descr="C:\Users\Guillaume\Desktop\Cavalier du Mal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4288" y="2952328"/>
            <a:ext cx="1875322" cy="3501008"/>
          </a:xfrm>
          <a:prstGeom prst="rect">
            <a:avLst/>
          </a:prstGeom>
          <a:noFill/>
        </p:spPr>
      </p:pic>
      <p:sp>
        <p:nvSpPr>
          <p:cNvPr id="12" name="ZoneTexte 11"/>
          <p:cNvSpPr txBox="1"/>
          <p:nvPr/>
        </p:nvSpPr>
        <p:spPr>
          <a:xfrm>
            <a:off x="6948264" y="6525344"/>
            <a:ext cx="2592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 smtClean="0"/>
              <a:t>Un cavalier de l’Empire du Mali</a:t>
            </a:r>
            <a:endParaRPr lang="fr-FR" sz="1200" i="1" dirty="0"/>
          </a:p>
        </p:txBody>
      </p:sp>
      <p:sp>
        <p:nvSpPr>
          <p:cNvPr id="13" name="ZoneTexte 12"/>
          <p:cNvSpPr txBox="1"/>
          <p:nvPr/>
        </p:nvSpPr>
        <p:spPr>
          <a:xfrm>
            <a:off x="1619672" y="6608385"/>
            <a:ext cx="2592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 smtClean="0"/>
              <a:t>La Mosquée de Djenné au Mali</a:t>
            </a:r>
            <a:endParaRPr lang="fr-FR" sz="1200" i="1" dirty="0"/>
          </a:p>
        </p:txBody>
      </p:sp>
      <p:sp>
        <p:nvSpPr>
          <p:cNvPr id="10" name="ZoneTexte 9"/>
          <p:cNvSpPr txBox="1"/>
          <p:nvPr/>
        </p:nvSpPr>
        <p:spPr>
          <a:xfrm>
            <a:off x="251520" y="2915652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 smtClean="0"/>
              <a:t>THEME 3 :</a:t>
            </a:r>
            <a:r>
              <a:rPr lang="fr-FR" b="1" dirty="0" smtClean="0"/>
              <a:t> </a:t>
            </a:r>
            <a:r>
              <a:rPr lang="fr-FR" dirty="0" smtClean="0"/>
              <a:t> les courants d’échange en Afrique du VIIIe au XVIe siècle 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107504" y="44624"/>
            <a:ext cx="8892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II- </a:t>
            </a:r>
            <a:r>
              <a:rPr lang="fr-FR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 traite des Noirs du VIIIe au XVIe siècle: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1547664" y="620688"/>
            <a:ext cx="7992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1°) </a:t>
            </a:r>
            <a:r>
              <a:rPr lang="fr-FR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La traite transsaharienne des esclaves :</a:t>
            </a:r>
            <a:endParaRPr lang="fr-FR" b="1" u="sng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4355976" y="1146230"/>
            <a:ext cx="41044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latin typeface="Arial" pitchFamily="34" charset="0"/>
                <a:cs typeface="Arial" pitchFamily="34" charset="0"/>
              </a:rPr>
              <a:t>DOCUMENTS DE L’ACTIVITE :</a:t>
            </a:r>
            <a:endParaRPr lang="fr-FR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2" descr="C:\Users\Guillaume\Desktop\Esclave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1493862"/>
            <a:ext cx="3076575" cy="4743450"/>
          </a:xfrm>
          <a:prstGeom prst="rect">
            <a:avLst/>
          </a:prstGeom>
          <a:noFill/>
        </p:spPr>
      </p:pic>
      <p:sp>
        <p:nvSpPr>
          <p:cNvPr id="9" name="ZoneTexte 8"/>
          <p:cNvSpPr txBox="1"/>
          <p:nvPr/>
        </p:nvSpPr>
        <p:spPr>
          <a:xfrm>
            <a:off x="4572000" y="6237312"/>
            <a:ext cx="3672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200" i="1" dirty="0" smtClean="0"/>
              <a:t>Les esclaves, capturés par des noirs, sont emmenés jusqu’aux marchés d’esclaves pour être vendus.</a:t>
            </a:r>
            <a:endParaRPr lang="fr-FR" sz="1200" i="1" dirty="0"/>
          </a:p>
        </p:txBody>
      </p:sp>
      <p:pic>
        <p:nvPicPr>
          <p:cNvPr id="11" name="Picture 2" descr="C:\Users\Guillaume\Desktop\Activité traite des noir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268759"/>
            <a:ext cx="3797219" cy="5400601"/>
          </a:xfrm>
          <a:prstGeom prst="rect">
            <a:avLst/>
          </a:prstGeom>
          <a:noFill/>
        </p:spPr>
      </p:pic>
      <p:pic>
        <p:nvPicPr>
          <p:cNvPr id="13" name="Image 12" descr="C:\Users\Guillaume\Desktop\Commerce transsaharien des esclaves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96" y="1628800"/>
            <a:ext cx="4032448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Connecteur droit 9"/>
          <p:cNvCxnSpPr/>
          <p:nvPr/>
        </p:nvCxnSpPr>
        <p:spPr>
          <a:xfrm>
            <a:off x="4139952" y="1052736"/>
            <a:ext cx="0" cy="5805264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afterEffect">
                                  <p:stCondLst>
                                    <p:cond delay="10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107504" y="44624"/>
            <a:ext cx="8892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II- </a:t>
            </a:r>
            <a:r>
              <a:rPr lang="fr-FR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 traite des Noirs du VIIIe au XVIe siècle: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1547664" y="620688"/>
            <a:ext cx="7992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1°) </a:t>
            </a:r>
            <a:r>
              <a:rPr lang="fr-FR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La traite transsaharienne des esclaves :</a:t>
            </a:r>
            <a:endParaRPr lang="fr-FR" b="1" u="sng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4427984" y="1268760"/>
            <a:ext cx="41044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latin typeface="Arial" pitchFamily="34" charset="0"/>
                <a:cs typeface="Arial" pitchFamily="34" charset="0"/>
              </a:rPr>
              <a:t>DOCUMENT EN COMPLEMENT :</a:t>
            </a:r>
            <a:endParaRPr lang="fr-FR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4355976" y="5373216"/>
            <a:ext cx="43924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/>
              <a:t>Doc 2 : </a:t>
            </a:r>
            <a:r>
              <a:rPr lang="fr-FR" sz="1600" dirty="0" smtClean="0"/>
              <a:t>le marché aux esclaves de Kano (p.116)</a:t>
            </a:r>
            <a:endParaRPr lang="fr-FR" sz="1600" dirty="0"/>
          </a:p>
        </p:txBody>
      </p:sp>
      <p:pic>
        <p:nvPicPr>
          <p:cNvPr id="7170" name="Picture 2" descr="C:\Users\Guillaume\Desktop\Ventes esclaves Kano complémen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5687" y="1700808"/>
            <a:ext cx="3018681" cy="3611755"/>
          </a:xfrm>
          <a:prstGeom prst="rect">
            <a:avLst/>
          </a:prstGeom>
          <a:noFill/>
        </p:spPr>
      </p:pic>
      <p:sp>
        <p:nvSpPr>
          <p:cNvPr id="9" name="ZoneTexte 8"/>
          <p:cNvSpPr txBox="1"/>
          <p:nvPr/>
        </p:nvSpPr>
        <p:spPr>
          <a:xfrm>
            <a:off x="4283968" y="5787261"/>
            <a:ext cx="46085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>
                <a:latin typeface="Arial" pitchFamily="34" charset="0"/>
                <a:cs typeface="Arial" pitchFamily="34" charset="0"/>
              </a:rPr>
              <a:t>Les marchands africains vendaient déjà des esclaves aux « </a:t>
            </a:r>
            <a:r>
              <a:rPr lang="fr-FR" sz="1400" i="1" dirty="0" err="1" smtClean="0">
                <a:latin typeface="Arial" pitchFamily="34" charset="0"/>
                <a:cs typeface="Arial" pitchFamily="34" charset="0"/>
              </a:rPr>
              <a:t>marakas</a:t>
            </a:r>
            <a:r>
              <a:rPr lang="fr-FR" sz="1400" i="1" dirty="0" smtClean="0">
                <a:latin typeface="Arial" pitchFamily="34" charset="0"/>
                <a:cs typeface="Arial" pitchFamily="34" charset="0"/>
              </a:rPr>
              <a:t> » (Blancs, Arabes, Berbères) dans les villes « portuaires » du sud du Sahara, avec d’autres marchandises.</a:t>
            </a:r>
            <a:endParaRPr lang="fr-FR" sz="14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2" descr="C:\Users\Guillaume\Desktop\Activité traite des noir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268759"/>
            <a:ext cx="3797219" cy="5400601"/>
          </a:xfrm>
          <a:prstGeom prst="rect">
            <a:avLst/>
          </a:prstGeom>
          <a:noFill/>
        </p:spPr>
      </p:pic>
      <p:cxnSp>
        <p:nvCxnSpPr>
          <p:cNvPr id="10" name="Connecteur droit 9"/>
          <p:cNvCxnSpPr/>
          <p:nvPr/>
        </p:nvCxnSpPr>
        <p:spPr>
          <a:xfrm>
            <a:off x="4139952" y="1052736"/>
            <a:ext cx="0" cy="5805264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 descr="C:\Users\Guillaume\Desktop\Commerce transsaharien des esclaves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96" y="1628800"/>
            <a:ext cx="4032448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107504" y="44624"/>
            <a:ext cx="8892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II- </a:t>
            </a:r>
            <a:r>
              <a:rPr lang="fr-FR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 traite des Noirs du VIIIe au XVIe siècle:</a:t>
            </a:r>
          </a:p>
        </p:txBody>
      </p:sp>
      <p:pic>
        <p:nvPicPr>
          <p:cNvPr id="2050" name="Picture 2" descr="C:\Users\Guillaume\Desktop\Activité traite des noir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268759"/>
            <a:ext cx="3797219" cy="5400601"/>
          </a:xfrm>
          <a:prstGeom prst="rect">
            <a:avLst/>
          </a:prstGeom>
          <a:noFill/>
        </p:spPr>
      </p:pic>
      <p:sp>
        <p:nvSpPr>
          <p:cNvPr id="12" name="ZoneTexte 11"/>
          <p:cNvSpPr txBox="1"/>
          <p:nvPr/>
        </p:nvSpPr>
        <p:spPr>
          <a:xfrm>
            <a:off x="1547664" y="620688"/>
            <a:ext cx="7992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1°) </a:t>
            </a:r>
            <a:r>
              <a:rPr lang="fr-FR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La traite transsaharienne des esclaves :</a:t>
            </a:r>
            <a:endParaRPr lang="fr-FR" b="1" u="sng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4427984" y="1268760"/>
            <a:ext cx="41044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latin typeface="Arial" pitchFamily="34" charset="0"/>
                <a:cs typeface="Arial" pitchFamily="34" charset="0"/>
              </a:rPr>
              <a:t>DOCUMENTS DE L’ACTIVITE :</a:t>
            </a:r>
            <a:endParaRPr lang="fr-FR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3995936" y="5992832"/>
            <a:ext cx="475252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Arial" pitchFamily="34" charset="0"/>
                <a:cs typeface="Arial" pitchFamily="34" charset="0"/>
              </a:rPr>
              <a:t>Doc 3 :</a:t>
            </a:r>
            <a:r>
              <a:rPr lang="fr-FR" dirty="0" smtClean="0">
                <a:latin typeface="Arial" pitchFamily="34" charset="0"/>
                <a:cs typeface="Arial" pitchFamily="34" charset="0"/>
              </a:rPr>
              <a:t> le commerce transsaharien (à travers le Sahara) des esclaves</a:t>
            </a:r>
          </a:p>
          <a:p>
            <a:pPr algn="ctr"/>
            <a:endParaRPr lang="fr-FR" sz="1600" dirty="0"/>
          </a:p>
        </p:txBody>
      </p:sp>
      <p:pic>
        <p:nvPicPr>
          <p:cNvPr id="9" name="Image 8" descr="C:\Users\Guillaume\Desktop\Commerce transsaharien des esclaves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1628800"/>
            <a:ext cx="4176464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Connecteur droit 9"/>
          <p:cNvCxnSpPr/>
          <p:nvPr/>
        </p:nvCxnSpPr>
        <p:spPr>
          <a:xfrm>
            <a:off x="4139952" y="1052736"/>
            <a:ext cx="0" cy="5805264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107504" y="44624"/>
            <a:ext cx="8892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II- </a:t>
            </a:r>
            <a:r>
              <a:rPr lang="fr-FR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 traite des Noirs du VIIIe au XVIe siècle:</a:t>
            </a:r>
          </a:p>
        </p:txBody>
      </p:sp>
      <p:pic>
        <p:nvPicPr>
          <p:cNvPr id="2050" name="Picture 2" descr="C:\Users\Guillaume\Desktop\Activité traite des noir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268759"/>
            <a:ext cx="3797219" cy="5400601"/>
          </a:xfrm>
          <a:prstGeom prst="rect">
            <a:avLst/>
          </a:prstGeom>
          <a:noFill/>
        </p:spPr>
      </p:pic>
      <p:sp>
        <p:nvSpPr>
          <p:cNvPr id="12" name="ZoneTexte 11"/>
          <p:cNvSpPr txBox="1"/>
          <p:nvPr/>
        </p:nvSpPr>
        <p:spPr>
          <a:xfrm>
            <a:off x="1547664" y="620688"/>
            <a:ext cx="7992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1°) </a:t>
            </a:r>
            <a:r>
              <a:rPr lang="fr-FR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La traite transsaharienne des esclaves :</a:t>
            </a:r>
            <a:endParaRPr lang="fr-FR" b="1" u="sng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4427984" y="1268760"/>
            <a:ext cx="41044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latin typeface="Arial" pitchFamily="34" charset="0"/>
                <a:cs typeface="Arial" pitchFamily="34" charset="0"/>
              </a:rPr>
              <a:t>DOCUMENT EN COMPLEMENT :</a:t>
            </a:r>
            <a:endParaRPr lang="fr-FR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C:\Users\Guillaume\Desktop\Caravane traversée désert complémen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1772816"/>
            <a:ext cx="4531250" cy="3226544"/>
          </a:xfrm>
          <a:prstGeom prst="rect">
            <a:avLst/>
          </a:prstGeom>
          <a:noFill/>
        </p:spPr>
      </p:pic>
      <p:sp>
        <p:nvSpPr>
          <p:cNvPr id="10" name="ZoneTexte 9"/>
          <p:cNvSpPr txBox="1"/>
          <p:nvPr/>
        </p:nvSpPr>
        <p:spPr>
          <a:xfrm>
            <a:off x="4139952" y="5694347"/>
            <a:ext cx="46085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200" i="1" dirty="0" smtClean="0">
                <a:latin typeface="Arial" pitchFamily="34" charset="0"/>
                <a:cs typeface="Arial" pitchFamily="34" charset="0"/>
              </a:rPr>
              <a:t>Les caravanes qui traversaient le désert pouvaient atteindre jusqu’à 1000 dromadaires et 500 marchands. Elles comprenaient des esclaves et des marchandises. </a:t>
            </a:r>
          </a:p>
          <a:p>
            <a:pPr algn="just"/>
            <a:endParaRPr lang="fr-FR" sz="1200" i="1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fr-FR" sz="1200" i="1" dirty="0" smtClean="0">
                <a:latin typeface="Arial" pitchFamily="34" charset="0"/>
                <a:cs typeface="Arial" pitchFamily="34" charset="0"/>
              </a:rPr>
              <a:t>Les voyages, longs et épuisants, entraînaient une forte mortalité.</a:t>
            </a:r>
            <a:endParaRPr lang="fr-FR" sz="12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4211960" y="5085184"/>
            <a:ext cx="4392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latin typeface="Arial" pitchFamily="34" charset="0"/>
                <a:cs typeface="Arial" pitchFamily="34" charset="0"/>
              </a:rPr>
              <a:t>Traversée du désert du </a:t>
            </a:r>
            <a:r>
              <a:rPr lang="fr-FR" sz="1400" b="1" dirty="0">
                <a:latin typeface="Arial" pitchFamily="34" charset="0"/>
                <a:cs typeface="Arial" pitchFamily="34" charset="0"/>
              </a:rPr>
              <a:t>S</a:t>
            </a:r>
            <a:r>
              <a:rPr lang="fr-FR" sz="1400" b="1" dirty="0" smtClean="0">
                <a:latin typeface="Arial" pitchFamily="34" charset="0"/>
                <a:cs typeface="Arial" pitchFamily="34" charset="0"/>
              </a:rPr>
              <a:t>ahara par une caravane de marchands et d’esclaves (livre p.117)</a:t>
            </a:r>
            <a:endParaRPr lang="fr-FR" sz="1400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9" name="Connecteur droit 8"/>
          <p:cNvCxnSpPr/>
          <p:nvPr/>
        </p:nvCxnSpPr>
        <p:spPr>
          <a:xfrm>
            <a:off x="4139952" y="1052736"/>
            <a:ext cx="0" cy="5805264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107504" y="44624"/>
            <a:ext cx="8892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II- </a:t>
            </a:r>
            <a:r>
              <a:rPr lang="fr-FR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 traite des Noirs du VIIIe au XVIe siècle:</a:t>
            </a:r>
          </a:p>
        </p:txBody>
      </p:sp>
      <p:pic>
        <p:nvPicPr>
          <p:cNvPr id="2050" name="Picture 2" descr="C:\Users\Guillaume\Desktop\Activité traite des noir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268759"/>
            <a:ext cx="3797219" cy="5400601"/>
          </a:xfrm>
          <a:prstGeom prst="rect">
            <a:avLst/>
          </a:prstGeom>
          <a:noFill/>
        </p:spPr>
      </p:pic>
      <p:sp>
        <p:nvSpPr>
          <p:cNvPr id="12" name="ZoneTexte 11"/>
          <p:cNvSpPr txBox="1"/>
          <p:nvPr/>
        </p:nvSpPr>
        <p:spPr>
          <a:xfrm>
            <a:off x="1547664" y="620688"/>
            <a:ext cx="7992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1°) </a:t>
            </a:r>
            <a:r>
              <a:rPr lang="fr-FR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La traite transsaharienne des esclaves :</a:t>
            </a:r>
            <a:endParaRPr lang="fr-FR" b="1" u="sng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4427984" y="1268760"/>
            <a:ext cx="41044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latin typeface="Arial" pitchFamily="34" charset="0"/>
                <a:cs typeface="Arial" pitchFamily="34" charset="0"/>
              </a:rPr>
              <a:t>DOCUMENTS DE L’ACTIVITE :</a:t>
            </a:r>
            <a:endParaRPr lang="fr-FR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4139952" y="5211777"/>
            <a:ext cx="475252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Doc 5 : </a:t>
            </a:r>
            <a:r>
              <a:rPr lang="fr-FR" dirty="0" smtClean="0"/>
              <a:t>un exemple du devenir des esclaves une fois vendus par les marchands</a:t>
            </a:r>
            <a:r>
              <a:rPr lang="fr-FR" i="1" dirty="0" smtClean="0"/>
              <a:t> (miniature du Libre d’heures de Dom Manuel, 1517)</a:t>
            </a:r>
            <a:endParaRPr lang="fr-FR" dirty="0" smtClean="0"/>
          </a:p>
          <a:p>
            <a:pPr algn="ctr"/>
            <a:endParaRPr lang="fr-FR" sz="1600" dirty="0"/>
          </a:p>
        </p:txBody>
      </p:sp>
      <p:pic>
        <p:nvPicPr>
          <p:cNvPr id="10" name="Image 9" descr="C:\Users\Guillaume\Desktop\esclaves domestiques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1772816"/>
            <a:ext cx="4248472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Connecteur droit 8"/>
          <p:cNvCxnSpPr/>
          <p:nvPr/>
        </p:nvCxnSpPr>
        <p:spPr>
          <a:xfrm>
            <a:off x="4139952" y="1052736"/>
            <a:ext cx="0" cy="5805264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107504" y="44624"/>
            <a:ext cx="8892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II- </a:t>
            </a:r>
            <a:r>
              <a:rPr lang="fr-FR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 traite des Noirs du VIIIe au XVIe siècle:</a:t>
            </a:r>
          </a:p>
        </p:txBody>
      </p:sp>
      <p:pic>
        <p:nvPicPr>
          <p:cNvPr id="2050" name="Picture 2" descr="C:\Users\Guillaume\Desktop\Activité traite des noir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268759"/>
            <a:ext cx="3797219" cy="5400601"/>
          </a:xfrm>
          <a:prstGeom prst="rect">
            <a:avLst/>
          </a:prstGeom>
          <a:noFill/>
        </p:spPr>
      </p:pic>
      <p:sp>
        <p:nvSpPr>
          <p:cNvPr id="12" name="ZoneTexte 11"/>
          <p:cNvSpPr txBox="1"/>
          <p:nvPr/>
        </p:nvSpPr>
        <p:spPr>
          <a:xfrm>
            <a:off x="1547664" y="620688"/>
            <a:ext cx="7992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1°) </a:t>
            </a:r>
            <a:r>
              <a:rPr lang="fr-FR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La traite transsaharienne des esclaves :</a:t>
            </a:r>
            <a:endParaRPr lang="fr-FR" b="1" u="sng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4427984" y="1268760"/>
            <a:ext cx="41044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latin typeface="Arial" pitchFamily="34" charset="0"/>
                <a:cs typeface="Arial" pitchFamily="34" charset="0"/>
              </a:rPr>
              <a:t>DOCUMENT EN COMPLEMENT :</a:t>
            </a:r>
            <a:endParaRPr lang="fr-FR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4283968" y="5949280"/>
            <a:ext cx="4608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Arial" pitchFamily="34" charset="0"/>
                <a:cs typeface="Arial" pitchFamily="34" charset="0"/>
              </a:rPr>
              <a:t>Ci-dessus, un autre exemple du devenir des esclaves capturés en Afrique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 descr="C:\Users\Guillaume\Desktop\Esclaves garde 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700808"/>
            <a:ext cx="4003179" cy="4191195"/>
          </a:xfrm>
          <a:prstGeom prst="rect">
            <a:avLst/>
          </a:prstGeom>
          <a:noFill/>
        </p:spPr>
      </p:pic>
      <p:cxnSp>
        <p:nvCxnSpPr>
          <p:cNvPr id="9" name="Connecteur droit 8"/>
          <p:cNvCxnSpPr/>
          <p:nvPr/>
        </p:nvCxnSpPr>
        <p:spPr>
          <a:xfrm>
            <a:off x="4139952" y="1052736"/>
            <a:ext cx="0" cy="5805264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107504" y="44624"/>
            <a:ext cx="8892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II- </a:t>
            </a:r>
            <a:r>
              <a:rPr lang="fr-FR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 traite des Noirs du VIIIe au XVIe siècle:</a:t>
            </a:r>
          </a:p>
        </p:txBody>
      </p:sp>
      <p:pic>
        <p:nvPicPr>
          <p:cNvPr id="2050" name="Picture 2" descr="C:\Users\Guillaume\Desktop\Activité traite des noir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268759"/>
            <a:ext cx="3797219" cy="5400601"/>
          </a:xfrm>
          <a:prstGeom prst="rect">
            <a:avLst/>
          </a:prstGeom>
          <a:noFill/>
        </p:spPr>
      </p:pic>
      <p:sp>
        <p:nvSpPr>
          <p:cNvPr id="12" name="ZoneTexte 11"/>
          <p:cNvSpPr txBox="1"/>
          <p:nvPr/>
        </p:nvSpPr>
        <p:spPr>
          <a:xfrm>
            <a:off x="1547664" y="620688"/>
            <a:ext cx="7992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1°) </a:t>
            </a:r>
            <a:r>
              <a:rPr lang="fr-FR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La traite transsaharienne des esclaves :</a:t>
            </a:r>
            <a:endParaRPr lang="fr-FR" b="1" u="sng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4427984" y="1268760"/>
            <a:ext cx="41044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latin typeface="Arial" pitchFamily="34" charset="0"/>
                <a:cs typeface="Arial" pitchFamily="34" charset="0"/>
              </a:rPr>
              <a:t>DOCUMENT EN COMPLEMENT :</a:t>
            </a:r>
            <a:endParaRPr lang="fr-FR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4283968" y="5949280"/>
            <a:ext cx="4608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Arial" pitchFamily="34" charset="0"/>
                <a:cs typeface="Arial" pitchFamily="34" charset="0"/>
              </a:rPr>
              <a:t>Ci-dessus, encore d’autres exemples du devenir des esclaves capturés en Afrique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1772816"/>
            <a:ext cx="4608512" cy="3942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Connecteur droit 9"/>
          <p:cNvCxnSpPr/>
          <p:nvPr/>
        </p:nvCxnSpPr>
        <p:spPr>
          <a:xfrm>
            <a:off x="4139952" y="1052736"/>
            <a:ext cx="0" cy="5805264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07504" y="44624"/>
            <a:ext cx="8892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II- </a:t>
            </a:r>
            <a:r>
              <a:rPr lang="fr-FR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 traite des Noirs du VIIIe au XVIe siècle: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547664" y="620688"/>
            <a:ext cx="7992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1°) </a:t>
            </a:r>
            <a:r>
              <a:rPr lang="fr-FR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La traite transsaharienne des esclaves :</a:t>
            </a:r>
            <a:endParaRPr lang="fr-FR" b="1" u="sng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39552" y="1124744"/>
            <a:ext cx="6120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Je retiens :</a:t>
            </a:r>
            <a:endParaRPr lang="fr-FR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39552" y="1844824"/>
            <a:ext cx="83529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La traite transsaharienne des esclaves désigne le commerce et le transport des esclaves, capturés lors de </a:t>
            </a:r>
            <a:r>
              <a:rPr lang="fr-FR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razzias</a:t>
            </a:r>
            <a:r>
              <a:rPr lang="fr-F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fr-FR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à travers le Sahara.</a:t>
            </a:r>
          </a:p>
          <a:p>
            <a:endParaRPr lang="fr-FR" sz="20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fr-FR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Une fois la traversée longue et difficile effectuée, les esclaves sont vendus comme des marchandises aux acheteurs du Maghreb et d’Europe.</a:t>
            </a:r>
          </a:p>
          <a:p>
            <a:endParaRPr lang="fr-FR" sz="20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fr-FR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Ils deviennent des travailleurs au service </a:t>
            </a:r>
            <a:r>
              <a:rPr lang="fr-FR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d’un maître</a:t>
            </a:r>
            <a:r>
              <a:rPr lang="fr-F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349593"/>
            <a:ext cx="4176464" cy="239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4515941"/>
            <a:ext cx="3342045" cy="2153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0"/>
                            </p:stCondLst>
                            <p:childTnLst>
                              <p:par>
                                <p:cTn id="2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uillaume\Desktop\Exercice trait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196752"/>
            <a:ext cx="8928992" cy="3480037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827584" y="332656"/>
            <a:ext cx="7344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Exercice peut-être noté…</a:t>
            </a:r>
            <a:endParaRPr lang="fr-FR" sz="2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835696" y="5445224"/>
            <a:ext cx="8424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i="1" dirty="0" smtClean="0"/>
              <a:t>Colle l’exercice et réponds-y sur le cahier</a:t>
            </a:r>
            <a:endParaRPr lang="fr-FR" sz="2000" b="1" i="1" dirty="0"/>
          </a:p>
        </p:txBody>
      </p:sp>
      <p:pic>
        <p:nvPicPr>
          <p:cNvPr id="2" name="Picture 2" descr="C:\Users\Guillaume\Desktop\Oasir Bilm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4725144"/>
            <a:ext cx="2952328" cy="20355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925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925" decel="100000"/>
                                        <p:tgtEl>
                                          <p:spTgt spid="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7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8" dur="1925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9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0" dur="1925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1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539552" y="1340768"/>
            <a:ext cx="7992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2°) </a:t>
            </a:r>
            <a:r>
              <a:rPr lang="fr-FR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Un autre lieu de la traite :</a:t>
            </a:r>
            <a:endParaRPr lang="fr-FR" b="1" u="sng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539552" y="1876762"/>
            <a:ext cx="4536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/>
              <a:t>Observe la carte ci-dessous :</a:t>
            </a:r>
            <a:endParaRPr lang="fr-FR" sz="2000" dirty="0"/>
          </a:p>
        </p:txBody>
      </p:sp>
      <p:sp>
        <p:nvSpPr>
          <p:cNvPr id="23" name="ZoneTexte 22"/>
          <p:cNvSpPr txBox="1"/>
          <p:nvPr/>
        </p:nvSpPr>
        <p:spPr>
          <a:xfrm>
            <a:off x="107504" y="44624"/>
            <a:ext cx="8892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latin typeface="Times New Roman" pitchFamily="18" charset="0"/>
                <a:cs typeface="Times New Roman" pitchFamily="18" charset="0"/>
              </a:rPr>
              <a:t>THEME 4 :</a:t>
            </a:r>
          </a:p>
          <a:p>
            <a:pPr algn="ctr"/>
            <a:r>
              <a:rPr lang="fr-FR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II- </a:t>
            </a:r>
            <a:r>
              <a:rPr lang="fr-FR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 traite des Noirs du VIIIe au XVIe siècle: </a:t>
            </a:r>
            <a:endParaRPr lang="fr-FR" b="1" u="sng" dirty="0">
              <a:solidFill>
                <a:srgbClr val="FF0000"/>
              </a:solidFill>
            </a:endParaRPr>
          </a:p>
        </p:txBody>
      </p:sp>
      <p:pic>
        <p:nvPicPr>
          <p:cNvPr id="9218" name="Picture 2" descr="C:\Users\Guillaume\Desktop\Autres lieux traite des noir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348880"/>
            <a:ext cx="6306449" cy="3888432"/>
          </a:xfrm>
          <a:prstGeom prst="rect">
            <a:avLst/>
          </a:prstGeom>
          <a:noFill/>
        </p:spPr>
      </p:pic>
      <p:sp>
        <p:nvSpPr>
          <p:cNvPr id="24" name="ZoneTexte 23"/>
          <p:cNvSpPr txBox="1"/>
          <p:nvPr/>
        </p:nvSpPr>
        <p:spPr>
          <a:xfrm>
            <a:off x="288032" y="6341258"/>
            <a:ext cx="83884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i="1" dirty="0" smtClean="0"/>
              <a:t>Question : </a:t>
            </a:r>
            <a:r>
              <a:rPr lang="fr-FR" sz="2000" i="1" dirty="0" smtClean="0"/>
              <a:t>dans quel autre lieu s’opère également la traite des Noirs ?</a:t>
            </a:r>
            <a:endParaRPr lang="fr-FR" sz="2000" i="1" dirty="0"/>
          </a:p>
        </p:txBody>
      </p:sp>
      <p:sp>
        <p:nvSpPr>
          <p:cNvPr id="25" name="Ellipse 24"/>
          <p:cNvSpPr/>
          <p:nvPr/>
        </p:nvSpPr>
        <p:spPr>
          <a:xfrm>
            <a:off x="5004048" y="4005064"/>
            <a:ext cx="720080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Picture 6" descr="http://saintsulpicelauriere.files.wordpress.com/2009/02/bateau-negrier-copi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0733" y="2996952"/>
            <a:ext cx="2485763" cy="1897649"/>
          </a:xfrm>
          <a:prstGeom prst="rect">
            <a:avLst/>
          </a:prstGeom>
          <a:noFill/>
        </p:spPr>
      </p:pic>
      <p:sp>
        <p:nvSpPr>
          <p:cNvPr id="10" name="ZoneTexte 9"/>
          <p:cNvSpPr txBox="1"/>
          <p:nvPr/>
        </p:nvSpPr>
        <p:spPr>
          <a:xfrm>
            <a:off x="6480720" y="4869160"/>
            <a:ext cx="2555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200" i="1" dirty="0" smtClean="0"/>
              <a:t>Transport des esclaves dans l’entrepont des bateaux, vers l’Inde, le Moyen-Orient et la Chine.</a:t>
            </a:r>
            <a:endParaRPr lang="fr-FR" sz="120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4" grpId="0"/>
      <p:bldP spid="25" grpId="0" animBg="1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683568" y="404664"/>
            <a:ext cx="7992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u="sng" dirty="0" smtClean="0">
                <a:latin typeface="Times New Roman" pitchFamily="18" charset="0"/>
                <a:cs typeface="Times New Roman" pitchFamily="18" charset="0"/>
              </a:rPr>
              <a:t>PLAN DU CHAPITRE :</a:t>
            </a:r>
            <a:endParaRPr lang="fr-FR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51520" y="1340768"/>
            <a:ext cx="82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 smtClean="0">
                <a:solidFill>
                  <a:srgbClr val="FF0000"/>
                </a:solidFill>
              </a:rPr>
              <a:t>THEME 1 :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b="1" dirty="0" smtClean="0">
                <a:solidFill>
                  <a:srgbClr val="7030A0"/>
                </a:solidFill>
              </a:rPr>
              <a:t>découverte du thème à travers le personnage du Mansa Moussa (l’Empire du Mali : XIIIe/XIVe siècle) </a:t>
            </a:r>
            <a:endParaRPr lang="fr-FR" b="1" dirty="0">
              <a:solidFill>
                <a:srgbClr val="7030A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51520" y="2276872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 smtClean="0"/>
              <a:t>THEME 2 :</a:t>
            </a:r>
            <a:r>
              <a:rPr lang="fr-FR" b="1" dirty="0" smtClean="0"/>
              <a:t>  </a:t>
            </a:r>
            <a:r>
              <a:rPr lang="fr-FR" dirty="0" smtClean="0"/>
              <a:t>à côté, la vie du peuple Malien…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251520" y="3635732"/>
            <a:ext cx="73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 smtClean="0"/>
              <a:t>THEME 4 :</a:t>
            </a:r>
            <a:r>
              <a:rPr lang="fr-FR" b="1" dirty="0" smtClean="0"/>
              <a:t> </a:t>
            </a:r>
            <a:r>
              <a:rPr lang="fr-FR" dirty="0" smtClean="0"/>
              <a:t> la traite des Noirs du VIIIe au XVIe siècle.</a:t>
            </a:r>
            <a:endParaRPr lang="fr-FR" dirty="0"/>
          </a:p>
        </p:txBody>
      </p:sp>
      <p:pic>
        <p:nvPicPr>
          <p:cNvPr id="2050" name="Picture 2" descr="C:\Users\Guillaume\Desktop\La mosquée de Djenné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149080"/>
            <a:ext cx="4248472" cy="2488201"/>
          </a:xfrm>
          <a:prstGeom prst="rect">
            <a:avLst/>
          </a:prstGeom>
          <a:noFill/>
        </p:spPr>
      </p:pic>
      <p:pic>
        <p:nvPicPr>
          <p:cNvPr id="2052" name="Picture 4" descr="C:\Users\Guillaume\Desktop\Cavalier du Mal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4288" y="2952328"/>
            <a:ext cx="1875322" cy="3501008"/>
          </a:xfrm>
          <a:prstGeom prst="rect">
            <a:avLst/>
          </a:prstGeom>
          <a:noFill/>
        </p:spPr>
      </p:pic>
      <p:sp>
        <p:nvSpPr>
          <p:cNvPr id="12" name="ZoneTexte 11"/>
          <p:cNvSpPr txBox="1"/>
          <p:nvPr/>
        </p:nvSpPr>
        <p:spPr>
          <a:xfrm>
            <a:off x="6948264" y="6525344"/>
            <a:ext cx="2592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 smtClean="0"/>
              <a:t>Un cavalier de l’Empire du Mali</a:t>
            </a:r>
            <a:endParaRPr lang="fr-FR" sz="1200" i="1" dirty="0"/>
          </a:p>
        </p:txBody>
      </p:sp>
      <p:sp>
        <p:nvSpPr>
          <p:cNvPr id="13" name="ZoneTexte 12"/>
          <p:cNvSpPr txBox="1"/>
          <p:nvPr/>
        </p:nvSpPr>
        <p:spPr>
          <a:xfrm>
            <a:off x="1619672" y="6608385"/>
            <a:ext cx="2592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 smtClean="0"/>
              <a:t>La Mosquée de Djenné au Mali</a:t>
            </a:r>
            <a:endParaRPr lang="fr-FR" sz="1200" i="1" dirty="0"/>
          </a:p>
        </p:txBody>
      </p:sp>
      <p:sp>
        <p:nvSpPr>
          <p:cNvPr id="10" name="ZoneTexte 9"/>
          <p:cNvSpPr txBox="1"/>
          <p:nvPr/>
        </p:nvSpPr>
        <p:spPr>
          <a:xfrm>
            <a:off x="251520" y="2915652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 smtClean="0"/>
              <a:t>THEME 3 :</a:t>
            </a:r>
            <a:r>
              <a:rPr lang="fr-FR" b="1" dirty="0" smtClean="0"/>
              <a:t> </a:t>
            </a:r>
            <a:r>
              <a:rPr lang="fr-FR" dirty="0" smtClean="0"/>
              <a:t> les courants d’échange en Afrique du VIIIe au XVIe siècle 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ZoneTexte 22"/>
          <p:cNvSpPr txBox="1"/>
          <p:nvPr/>
        </p:nvSpPr>
        <p:spPr>
          <a:xfrm>
            <a:off x="107504" y="44624"/>
            <a:ext cx="8892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latin typeface="Times New Roman" pitchFamily="18" charset="0"/>
                <a:cs typeface="Times New Roman" pitchFamily="18" charset="0"/>
              </a:rPr>
              <a:t>THEME 4 :</a:t>
            </a:r>
          </a:p>
          <a:p>
            <a:pPr algn="ctr"/>
            <a:r>
              <a:rPr lang="fr-FR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II- </a:t>
            </a:r>
            <a:r>
              <a:rPr lang="fr-FR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 traite des Noirs du VIIIe au XVIe siècle: </a:t>
            </a:r>
            <a:endParaRPr lang="fr-FR" b="1" u="sng" dirty="0">
              <a:solidFill>
                <a:srgbClr val="FF0000"/>
              </a:solidFill>
            </a:endParaRPr>
          </a:p>
        </p:txBody>
      </p:sp>
      <p:pic>
        <p:nvPicPr>
          <p:cNvPr id="10242" name="Picture 2" descr="C:\Users\Guillaume\Desktop\Marché esclaves Yeme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0605" y="1906141"/>
            <a:ext cx="4213403" cy="3827115"/>
          </a:xfrm>
          <a:prstGeom prst="rect">
            <a:avLst/>
          </a:prstGeom>
          <a:noFill/>
        </p:spPr>
      </p:pic>
      <p:sp>
        <p:nvSpPr>
          <p:cNvPr id="8" name="ZoneTexte 7"/>
          <p:cNvSpPr txBox="1"/>
          <p:nvPr/>
        </p:nvSpPr>
        <p:spPr>
          <a:xfrm>
            <a:off x="4860032" y="2710661"/>
            <a:ext cx="432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1 </a:t>
            </a:r>
            <a:r>
              <a:rPr lang="fr-FR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: deux marchands pèsent l’or des échanges commerciaux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-36512" y="5733256"/>
            <a:ext cx="576064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u="sng" dirty="0" smtClean="0"/>
              <a:t>Miniature du XIIIe siècle</a:t>
            </a:r>
            <a:r>
              <a:rPr lang="fr-FR" dirty="0" smtClean="0"/>
              <a:t> (p.119)</a:t>
            </a:r>
          </a:p>
          <a:p>
            <a:pPr algn="ctr"/>
            <a:endParaRPr lang="fr-FR" sz="600" dirty="0" smtClean="0"/>
          </a:p>
          <a:p>
            <a:pPr algn="ctr"/>
            <a:r>
              <a:rPr lang="fr-FR" sz="1600" i="1" dirty="0" smtClean="0"/>
              <a:t>Au rez-de-chaussée d’une halle, un marchand présente</a:t>
            </a:r>
          </a:p>
          <a:p>
            <a:pPr algn="ctr"/>
            <a:r>
              <a:rPr lang="fr-FR" sz="1600" i="1" dirty="0" smtClean="0"/>
              <a:t>trois esclaves noirs à une femme riche et sa servante.</a:t>
            </a:r>
            <a:endParaRPr lang="fr-FR" sz="1600" i="1" dirty="0"/>
          </a:p>
        </p:txBody>
      </p:sp>
      <p:sp>
        <p:nvSpPr>
          <p:cNvPr id="10" name="ZoneTexte 9"/>
          <p:cNvSpPr txBox="1"/>
          <p:nvPr/>
        </p:nvSpPr>
        <p:spPr>
          <a:xfrm>
            <a:off x="4860032" y="3707740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 </a:t>
            </a:r>
            <a:r>
              <a:rPr lang="fr-FR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: trois esclaves à vendre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4860032" y="4437112"/>
            <a:ext cx="432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3 </a:t>
            </a:r>
            <a:r>
              <a:rPr lang="fr-FR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: le marchand discute le prix avec </a:t>
            </a:r>
          </a:p>
          <a:p>
            <a:r>
              <a:rPr lang="fr-FR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l’acheteur, une femme (</a:t>
            </a:r>
            <a:r>
              <a:rPr lang="fr-FR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4</a:t>
            </a:r>
            <a:r>
              <a:rPr lang="fr-FR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).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4860032" y="1835532"/>
            <a:ext cx="432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0070C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Doc 4 p.101</a:t>
            </a:r>
            <a:endParaRPr lang="fr-FR" sz="2400" dirty="0" smtClean="0">
              <a:solidFill>
                <a:srgbClr val="0070C0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15" name="Ellipse 14"/>
          <p:cNvSpPr/>
          <p:nvPr/>
        </p:nvSpPr>
        <p:spPr>
          <a:xfrm>
            <a:off x="3203848" y="5373216"/>
            <a:ext cx="72008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4" grpId="0"/>
      <p:bldP spid="15" grpId="0" animBg="1"/>
      <p:bldP spid="15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ZoneTexte 22"/>
          <p:cNvSpPr txBox="1"/>
          <p:nvPr/>
        </p:nvSpPr>
        <p:spPr>
          <a:xfrm>
            <a:off x="107504" y="44624"/>
            <a:ext cx="8892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latin typeface="Times New Roman" pitchFamily="18" charset="0"/>
                <a:cs typeface="Times New Roman" pitchFamily="18" charset="0"/>
              </a:rPr>
              <a:t>THEME 4 :</a:t>
            </a:r>
          </a:p>
          <a:p>
            <a:pPr algn="ctr"/>
            <a:r>
              <a:rPr lang="fr-FR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II- </a:t>
            </a:r>
            <a:r>
              <a:rPr lang="fr-FR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 traite des Noirs du VIIIe au XVIe siècle: </a:t>
            </a:r>
            <a:endParaRPr lang="fr-FR" b="1" u="sng" dirty="0">
              <a:solidFill>
                <a:srgbClr val="FF0000"/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251520" y="1250757"/>
            <a:ext cx="88204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Les esclaves étaient aussi vendus à des acheteurs en Orient :</a:t>
            </a:r>
          </a:p>
          <a:p>
            <a:pPr algn="ctr"/>
            <a:r>
              <a:rPr lang="fr-FR" sz="2800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c’est la traite des Noirs orientale</a:t>
            </a:r>
            <a:r>
              <a:rPr lang="fr-FR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fr-FR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39552" y="6165304"/>
            <a:ext cx="8244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Vidéo bilan (de 12’55 à 16’28 ) : visualisation du reportage</a:t>
            </a:r>
          </a:p>
          <a:p>
            <a:r>
              <a:rPr lang="fr-FR" sz="1600" dirty="0" smtClean="0">
                <a:hlinkClick r:id="rId2"/>
              </a:rPr>
              <a:t>http://www.dailymotion.com/video/x9q0jn_la-traite-negriere-arabo-musulmane_people</a:t>
            </a:r>
            <a:r>
              <a:rPr lang="fr-FR" sz="1600" dirty="0" smtClean="0"/>
              <a:t> </a:t>
            </a:r>
            <a:endParaRPr lang="fr-FR" sz="16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4567664"/>
            <a:ext cx="1728192" cy="1405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4594666"/>
            <a:ext cx="1872208" cy="1426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ZoneTexte 10"/>
          <p:cNvSpPr txBox="1"/>
          <p:nvPr/>
        </p:nvSpPr>
        <p:spPr>
          <a:xfrm>
            <a:off x="539552" y="5013176"/>
            <a:ext cx="3312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u="sng" dirty="0" smtClean="0">
                <a:latin typeface="Times New Roman" pitchFamily="18" charset="0"/>
                <a:cs typeface="Times New Roman" pitchFamily="18" charset="0"/>
              </a:rPr>
              <a:t>CONCLUSION :</a:t>
            </a:r>
            <a:endParaRPr lang="fr-FR" sz="2000" b="1" u="sng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Guillaume\Desktop\Définitions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5616" y="2348880"/>
            <a:ext cx="6696744" cy="19472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8" grpId="0"/>
      <p:bldP spid="11" grpId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395536" y="332656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latin typeface="Times New Roman" pitchFamily="18" charset="0"/>
                <a:cs typeface="Times New Roman" pitchFamily="18" charset="0"/>
              </a:rPr>
              <a:t>CONCLUSION :</a:t>
            </a:r>
            <a:endParaRPr lang="fr-FR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340768"/>
            <a:ext cx="7632848" cy="4569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2051720" y="6021288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i="1" dirty="0" smtClean="0">
                <a:latin typeface="Arial Narrow" pitchFamily="34" charset="0"/>
              </a:rPr>
              <a:t>Plus tard : </a:t>
            </a:r>
            <a:r>
              <a:rPr lang="fr-FR" sz="2800" b="1" dirty="0" smtClean="0">
                <a:latin typeface="Arial Narrow" pitchFamily="34" charset="0"/>
              </a:rPr>
              <a:t>le commerce triangulaire.</a:t>
            </a:r>
            <a:endParaRPr lang="fr-FR" sz="2800" b="1" dirty="0"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755576" y="260648"/>
            <a:ext cx="7488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>
                <a:latin typeface="Times New Roman" pitchFamily="18" charset="0"/>
                <a:cs typeface="Times New Roman" pitchFamily="18" charset="0"/>
              </a:rPr>
              <a:t>INTRODUCTION DU COURS 1</a:t>
            </a:r>
            <a:r>
              <a:rPr lang="fr-FR" sz="3200" b="1" dirty="0" smtClean="0"/>
              <a:t> </a:t>
            </a:r>
            <a:r>
              <a:rPr lang="fr-FR" sz="2000" b="1" dirty="0" smtClean="0"/>
              <a:t>:</a:t>
            </a:r>
            <a:endParaRPr lang="fr-FR" sz="20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99" y="1196752"/>
            <a:ext cx="4990153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5436096" y="1124744"/>
            <a:ext cx="37799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Ci-contre,</a:t>
            </a:r>
            <a:r>
              <a:rPr lang="fr-FR" sz="20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la carte des royaumes </a:t>
            </a:r>
            <a:r>
              <a:rPr lang="fr-FR" sz="2000" b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d’Afrique du </a:t>
            </a:r>
            <a:r>
              <a:rPr lang="fr-FR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VIII au XVIe siècles :</a:t>
            </a:r>
            <a:endParaRPr lang="fr-FR" sz="20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Flèche gauche 6"/>
          <p:cNvSpPr/>
          <p:nvPr/>
        </p:nvSpPr>
        <p:spPr>
          <a:xfrm>
            <a:off x="5148064" y="1268760"/>
            <a:ext cx="288032" cy="144016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5436096" y="2420888"/>
            <a:ext cx="3779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QUESTIONS ORALES :</a:t>
            </a:r>
            <a:endParaRPr lang="fr-FR" sz="2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5148064" y="3041665"/>
            <a:ext cx="3779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1°) 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Du Sud au Nord, nomme les principaux royaumes et empires africains entre le VIIIe et le XVIe siècle.</a:t>
            </a:r>
            <a:endParaRPr lang="fr-FR" sz="20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5148064" y="4581128"/>
            <a:ext cx="3779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2°) 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Quelle est la particularité des régions coloriées en vert ?</a:t>
            </a:r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fr-FR" sz="20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6381328"/>
            <a:ext cx="1371616" cy="28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ZoneTexte 11"/>
          <p:cNvSpPr txBox="1"/>
          <p:nvPr/>
        </p:nvSpPr>
        <p:spPr>
          <a:xfrm>
            <a:off x="5148064" y="5673442"/>
            <a:ext cx="3923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000" b="1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°) 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Quelle est l’Empire le plus grand d’Afrique ? A quelle période ?</a:t>
            </a:r>
            <a:endParaRPr lang="fr-FR" sz="20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Ellipse 12"/>
          <p:cNvSpPr/>
          <p:nvPr/>
        </p:nvSpPr>
        <p:spPr>
          <a:xfrm>
            <a:off x="2843808" y="5373216"/>
            <a:ext cx="1080120" cy="1080120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/>
          <p:cNvSpPr/>
          <p:nvPr/>
        </p:nvSpPr>
        <p:spPr>
          <a:xfrm>
            <a:off x="1619672" y="4581128"/>
            <a:ext cx="1008112" cy="648072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/>
          <p:cNvSpPr/>
          <p:nvPr/>
        </p:nvSpPr>
        <p:spPr>
          <a:xfrm>
            <a:off x="1259632" y="3861048"/>
            <a:ext cx="720080" cy="576064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/>
          <p:cNvSpPr/>
          <p:nvPr/>
        </p:nvSpPr>
        <p:spPr>
          <a:xfrm>
            <a:off x="899592" y="4437112"/>
            <a:ext cx="576064" cy="504056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/>
          <p:cNvSpPr/>
          <p:nvPr/>
        </p:nvSpPr>
        <p:spPr>
          <a:xfrm>
            <a:off x="467544" y="4149080"/>
            <a:ext cx="576064" cy="504056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/>
          <p:cNvSpPr/>
          <p:nvPr/>
        </p:nvSpPr>
        <p:spPr>
          <a:xfrm>
            <a:off x="107504" y="3861048"/>
            <a:ext cx="576064" cy="504056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/>
          <p:cNvSpPr/>
          <p:nvPr/>
        </p:nvSpPr>
        <p:spPr>
          <a:xfrm>
            <a:off x="1772072" y="2924944"/>
            <a:ext cx="1008112" cy="648072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/>
          <p:cNvSpPr/>
          <p:nvPr/>
        </p:nvSpPr>
        <p:spPr>
          <a:xfrm>
            <a:off x="2555776" y="3140968"/>
            <a:ext cx="864096" cy="864096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/>
          <p:cNvSpPr/>
          <p:nvPr/>
        </p:nvSpPr>
        <p:spPr>
          <a:xfrm>
            <a:off x="3563888" y="3140968"/>
            <a:ext cx="720080" cy="720080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Flèche vers le bas 21"/>
          <p:cNvSpPr/>
          <p:nvPr/>
        </p:nvSpPr>
        <p:spPr>
          <a:xfrm>
            <a:off x="1547664" y="1412776"/>
            <a:ext cx="216024" cy="576064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Flèche vers le bas 22"/>
          <p:cNvSpPr/>
          <p:nvPr/>
        </p:nvSpPr>
        <p:spPr>
          <a:xfrm>
            <a:off x="3059832" y="1772816"/>
            <a:ext cx="216024" cy="576064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Flèche vers le bas 23"/>
          <p:cNvSpPr/>
          <p:nvPr/>
        </p:nvSpPr>
        <p:spPr>
          <a:xfrm>
            <a:off x="4283968" y="1412776"/>
            <a:ext cx="216024" cy="576064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9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  <p:bldP spid="9" grpId="0"/>
      <p:bldP spid="10" grpId="0"/>
      <p:bldP spid="12" grpId="0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755576" y="260648"/>
            <a:ext cx="7488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>
                <a:latin typeface="Times New Roman" pitchFamily="18" charset="0"/>
                <a:cs typeface="Times New Roman" pitchFamily="18" charset="0"/>
              </a:rPr>
              <a:t>INTRODUCTION DU COURS 1</a:t>
            </a:r>
            <a:r>
              <a:rPr lang="fr-FR" sz="3200" b="1" dirty="0" smtClean="0"/>
              <a:t> </a:t>
            </a:r>
            <a:r>
              <a:rPr lang="fr-FR" sz="2000" b="1" dirty="0" smtClean="0"/>
              <a:t>:</a:t>
            </a:r>
            <a:endParaRPr lang="fr-FR" sz="20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99" y="1196752"/>
            <a:ext cx="4990153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5436096" y="1124744"/>
            <a:ext cx="37799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Ci-contre,</a:t>
            </a:r>
            <a:r>
              <a:rPr lang="fr-FR" sz="20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la carte des royaumes d’Afrique du VIII au XVIe siècles :</a:t>
            </a:r>
            <a:endParaRPr lang="fr-FR" sz="20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Flèche gauche 6"/>
          <p:cNvSpPr/>
          <p:nvPr/>
        </p:nvSpPr>
        <p:spPr>
          <a:xfrm>
            <a:off x="5148064" y="1268760"/>
            <a:ext cx="288032" cy="144016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5436096" y="2420888"/>
            <a:ext cx="3779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QUESTIONS ORALES :</a:t>
            </a:r>
            <a:endParaRPr lang="fr-FR" sz="2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5148064" y="3041665"/>
            <a:ext cx="3779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1°) 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Du Sud au Nord, nomme les principaux royaumes et empires africains entre le VIIIe et le XVIe siècle.</a:t>
            </a:r>
            <a:endParaRPr lang="fr-FR" sz="20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5148064" y="4581128"/>
            <a:ext cx="3779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2°) 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Quelle est la particularité des régions coloriées en vert ?</a:t>
            </a:r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fr-FR" sz="20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6381328"/>
            <a:ext cx="1371616" cy="28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ZoneTexte 11"/>
          <p:cNvSpPr txBox="1"/>
          <p:nvPr/>
        </p:nvSpPr>
        <p:spPr>
          <a:xfrm>
            <a:off x="5148064" y="5673442"/>
            <a:ext cx="3923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000" b="1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°) 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Quelle est l’Empire le plus grand d’Afrique ? A quelle période ?</a:t>
            </a:r>
            <a:endParaRPr lang="fr-FR" sz="20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Ellipse 16"/>
          <p:cNvSpPr/>
          <p:nvPr/>
        </p:nvSpPr>
        <p:spPr>
          <a:xfrm>
            <a:off x="467544" y="4149080"/>
            <a:ext cx="576064" cy="504056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611560" y="188640"/>
            <a:ext cx="8136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smtClean="0">
                <a:latin typeface="Times New Roman" pitchFamily="18" charset="0"/>
                <a:cs typeface="Times New Roman" pitchFamily="18" charset="0"/>
              </a:rPr>
              <a:t>En guise d’introduction, je retiens :</a:t>
            </a:r>
            <a:endParaRPr lang="fr-FR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11560" y="1412776"/>
            <a:ext cx="79928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Au </a:t>
            </a:r>
            <a:r>
              <a:rPr lang="fr-FR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Moyen-âge, </a:t>
            </a:r>
            <a:r>
              <a:rPr lang="fr-FR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l'Afrique </a:t>
            </a:r>
            <a:r>
              <a:rPr lang="fr-FR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subsaharienne est constituée de petits royaumes </a:t>
            </a:r>
            <a:r>
              <a:rPr lang="fr-FR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souvent rivaux mais </a:t>
            </a:r>
            <a:r>
              <a:rPr lang="fr-FR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aussi de grands empires comme celui du Mali.</a:t>
            </a:r>
          </a:p>
          <a:p>
            <a:pPr>
              <a:buFontTx/>
              <a:buChar char="-"/>
            </a:pPr>
            <a:endParaRPr lang="fr-FR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4" name="Picture 2" descr="C:\Users\Guillaume\Desktop\Frise empires au programm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063686"/>
            <a:ext cx="8003282" cy="15174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272" fill="hold" nodeType="click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07504" y="44624"/>
            <a:ext cx="8892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latin typeface="Times New Roman" pitchFamily="18" charset="0"/>
                <a:cs typeface="Times New Roman" pitchFamily="18" charset="0"/>
              </a:rPr>
              <a:t>THEME 1:</a:t>
            </a:r>
          </a:p>
          <a:p>
            <a:pPr algn="ctr"/>
            <a:r>
              <a:rPr lang="fr-FR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I- L’empire du Mali au XIIIe et XIVe siècle : 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79512" y="1268760"/>
            <a:ext cx="597666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fr-FR" sz="17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Etude de cas :  le Mansa (titre de roi au Mali) </a:t>
            </a:r>
          </a:p>
          <a:p>
            <a:pPr marL="342900" indent="-342900"/>
            <a:r>
              <a:rPr lang="fr-FR" sz="17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Moussa au Mali</a:t>
            </a:r>
            <a:endParaRPr lang="fr-FR" sz="17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79512" y="1918573"/>
            <a:ext cx="4608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Réalisation de la fiche sur le pèlerinage du </a:t>
            </a:r>
            <a:r>
              <a:rPr lang="fr-FR" b="1" dirty="0" smtClean="0">
                <a:latin typeface="Times New Roman" pitchFamily="18" charset="0"/>
                <a:cs typeface="Times New Roman" pitchFamily="18" charset="0"/>
              </a:rPr>
              <a:t>Mansa Moussa </a:t>
            </a:r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à La Mecque.</a:t>
            </a:r>
          </a:p>
        </p:txBody>
      </p:sp>
      <p:pic>
        <p:nvPicPr>
          <p:cNvPr id="4098" name="Picture 2" descr="C:\Users\Guillaume\Desktop\Fiche sur le pélerinage du Manssa Moussou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6597" y="1124744"/>
            <a:ext cx="4099899" cy="5616624"/>
          </a:xfrm>
          <a:prstGeom prst="rect">
            <a:avLst/>
          </a:prstGeom>
          <a:noFill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068960"/>
            <a:ext cx="4608512" cy="3652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ZoneTexte 9"/>
          <p:cNvSpPr txBox="1"/>
          <p:nvPr/>
        </p:nvSpPr>
        <p:spPr>
          <a:xfrm>
            <a:off x="179512" y="2555612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Correction collective à l’oral et au tableau</a:t>
            </a:r>
            <a:endParaRPr lang="fr-FR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3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835970" y="477833"/>
            <a:ext cx="74084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FR" sz="2400" dirty="0" smtClean="0">
                <a:latin typeface="Arial" pitchFamily="34" charset="0"/>
                <a:cs typeface="Arial" pitchFamily="34" charset="0"/>
              </a:rPr>
              <a:t>Le portulan de l’Atlas catalan en entier (XIVe siècle) :</a:t>
            </a:r>
            <a:endParaRPr lang="fr-FR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2" descr="C:\Users\Marie-Pierre\Documents\Downloads\Europe_Mediterranean_Catalan_Atla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21398" y="1124744"/>
            <a:ext cx="8127066" cy="5524382"/>
          </a:xfrm>
          <a:noFill/>
        </p:spPr>
      </p:pic>
      <p:sp>
        <p:nvSpPr>
          <p:cNvPr id="13" name="Rectangle à coins arrondis 12"/>
          <p:cNvSpPr/>
          <p:nvPr/>
        </p:nvSpPr>
        <p:spPr>
          <a:xfrm>
            <a:off x="1835696" y="5805264"/>
            <a:ext cx="2736304" cy="71215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 smtClean="0"/>
              <a:t>0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 animBg="1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omenade">
  <a:themeElements>
    <a:clrScheme name="Promenad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Promenade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Promenade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2403</TotalTime>
  <Words>1876</Words>
  <Application>Microsoft Office PowerPoint</Application>
  <PresentationFormat>Affichage à l'écran (4:3)</PresentationFormat>
  <Paragraphs>218</Paragraphs>
  <Slides>42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42</vt:i4>
      </vt:variant>
    </vt:vector>
  </HeadingPairs>
  <TitlesOfParts>
    <vt:vector size="43" baseType="lpstr">
      <vt:lpstr>Promenade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Diapositive 36</vt:lpstr>
      <vt:lpstr>Diapositive 37</vt:lpstr>
      <vt:lpstr>Diapositive 38</vt:lpstr>
      <vt:lpstr>Diapositive 39</vt:lpstr>
      <vt:lpstr>Diapositive 40</vt:lpstr>
      <vt:lpstr>Diapositive 41</vt:lpstr>
      <vt:lpstr>Diapositive 42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Guillaume</dc:creator>
  <cp:lastModifiedBy>Guillaume</cp:lastModifiedBy>
  <cp:revision>250</cp:revision>
  <dcterms:created xsi:type="dcterms:W3CDTF">2012-04-17T15:49:56Z</dcterms:created>
  <dcterms:modified xsi:type="dcterms:W3CDTF">2012-10-12T11:01:08Z</dcterms:modified>
</cp:coreProperties>
</file>