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72" r:id="rId10"/>
    <p:sldId id="264" r:id="rId11"/>
    <p:sldId id="267" r:id="rId12"/>
    <p:sldId id="268" r:id="rId13"/>
    <p:sldId id="266" r:id="rId14"/>
    <p:sldId id="269" r:id="rId15"/>
    <p:sldId id="271" r:id="rId16"/>
    <p:sldId id="270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2" r:id="rId25"/>
    <p:sldId id="285" r:id="rId26"/>
    <p:sldId id="283" r:id="rId27"/>
    <p:sldId id="284" r:id="rId28"/>
    <p:sldId id="286" r:id="rId29"/>
    <p:sldId id="288" r:id="rId30"/>
    <p:sldId id="287" r:id="rId31"/>
    <p:sldId id="289" r:id="rId32"/>
    <p:sldId id="290" r:id="rId33"/>
    <p:sldId id="291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668"/>
    <a:srgbClr val="007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110" d="100"/>
          <a:sy n="110" d="100"/>
        </p:scale>
        <p:origin x="162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9321F-6449-4397-879B-EAFC5CDAD2D4}" type="datetimeFigureOut">
              <a:rPr lang="fr-FR" smtClean="0"/>
              <a:pPr/>
              <a:t>07/07/2016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5B8E4-BA12-40B8-BBDF-49A8ED43DCF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1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B8E4-BA12-40B8-BBDF-49A8ED43DCF3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28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8C3462-4AE4-4A42-AD14-942484CD6F3C}" type="datetimeFigureOut">
              <a:rPr lang="fr-FR" smtClean="0"/>
              <a:pPr/>
              <a:t>07/07/2016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9BA8B3A-E086-4357-9C84-956F9AC3BC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C3462-4AE4-4A42-AD14-942484CD6F3C}" type="datetimeFigureOut">
              <a:rPr lang="fr-FR" smtClean="0"/>
              <a:pPr/>
              <a:t>07/07/2016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BA8B3A-E086-4357-9C84-956F9AC3BC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C3462-4AE4-4A42-AD14-942484CD6F3C}" type="datetimeFigureOut">
              <a:rPr lang="fr-FR" smtClean="0"/>
              <a:pPr/>
              <a:t>07/07/2016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BA8B3A-E086-4357-9C84-956F9AC3BC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C3462-4AE4-4A42-AD14-942484CD6F3C}" type="datetimeFigureOut">
              <a:rPr lang="fr-FR" smtClean="0"/>
              <a:pPr/>
              <a:t>07/07/2016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BA8B3A-E086-4357-9C84-956F9AC3BCC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C3462-4AE4-4A42-AD14-942484CD6F3C}" type="datetimeFigureOut">
              <a:rPr lang="fr-FR" smtClean="0"/>
              <a:pPr/>
              <a:t>07/07/2016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BA8B3A-E086-4357-9C84-956F9AC3BCC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C3462-4AE4-4A42-AD14-942484CD6F3C}" type="datetimeFigureOut">
              <a:rPr lang="fr-FR" smtClean="0"/>
              <a:pPr/>
              <a:t>07/07/2016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BA8B3A-E086-4357-9C84-956F9AC3BCC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C3462-4AE4-4A42-AD14-942484CD6F3C}" type="datetimeFigureOut">
              <a:rPr lang="fr-FR" smtClean="0"/>
              <a:pPr/>
              <a:t>07/07/2016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BA8B3A-E086-4357-9C84-956F9AC3BC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C3462-4AE4-4A42-AD14-942484CD6F3C}" type="datetimeFigureOut">
              <a:rPr lang="fr-FR" smtClean="0"/>
              <a:pPr/>
              <a:t>07/07/2016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BA8B3A-E086-4357-9C84-956F9AC3BCC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8C3462-4AE4-4A42-AD14-942484CD6F3C}" type="datetimeFigureOut">
              <a:rPr lang="fr-FR" smtClean="0"/>
              <a:pPr/>
              <a:t>07/07/2016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BA8B3A-E086-4357-9C84-956F9AC3BC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58C3462-4AE4-4A42-AD14-942484CD6F3C}" type="datetimeFigureOut">
              <a:rPr lang="fr-FR" smtClean="0"/>
              <a:pPr/>
              <a:t>07/07/2016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BA8B3A-E086-4357-9C84-956F9AC3BC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8C3462-4AE4-4A42-AD14-942484CD6F3C}" type="datetimeFigureOut">
              <a:rPr lang="fr-FR" smtClean="0"/>
              <a:pPr/>
              <a:t>07/07/2016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9BA8B3A-E086-4357-9C84-956F9AC3BCC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58C3462-4AE4-4A42-AD14-942484CD6F3C}" type="datetimeFigureOut">
              <a:rPr lang="fr-FR" smtClean="0"/>
              <a:pPr/>
              <a:t>07/07/2016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9BA8B3A-E086-4357-9C84-956F9AC3BC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3608" y="764704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itchFamily="18" charset="0"/>
                <a:cs typeface="Andalus" pitchFamily="18" charset="-78"/>
              </a:rPr>
              <a:t>Les régimes totalitaires dans les années 1930</a:t>
            </a:r>
            <a:endParaRPr lang="fr-FR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itchFamily="18" charset="0"/>
              <a:cs typeface="Andalus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548680"/>
            <a:ext cx="7920880" cy="2016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314" name="Picture 2" descr="http://img.over-blog.com/299x431/0/50/90/96/Merci---notre-cher-Sta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8593" y="2924945"/>
            <a:ext cx="2697543" cy="3888431"/>
          </a:xfrm>
          <a:prstGeom prst="rect">
            <a:avLst/>
          </a:prstGeom>
          <a:noFill/>
        </p:spPr>
      </p:pic>
      <p:pic>
        <p:nvPicPr>
          <p:cNvPr id="13316" name="Picture 4" descr="http://1.bp.blogspot.com/-cpzeyxpz26c/T6rlIXicaiI/AAAAAAAABn0/_G7XPmOdMVQ/s1600/adolf-hitler-2648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2082" y="2924944"/>
            <a:ext cx="3196422" cy="3888432"/>
          </a:xfrm>
          <a:prstGeom prst="rect">
            <a:avLst/>
          </a:prstGeom>
          <a:noFill/>
        </p:spPr>
      </p:pic>
      <p:pic>
        <p:nvPicPr>
          <p:cNvPr id="13318" name="Picture 6" descr="http://www.northstarcompass.org/french/nscfr41/len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924944"/>
            <a:ext cx="2898321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576" y="2606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2) … </a:t>
            </a:r>
            <a:r>
              <a:rPr lang="fr-FR" sz="2400" b="1" u="sng" dirty="0" smtClean="0">
                <a:solidFill>
                  <a:srgbClr val="FF0000"/>
                </a:solidFill>
                <a:latin typeface="Perpetua" pitchFamily="18" charset="0"/>
              </a:rPr>
              <a:t>qui s’est consolidé sous Staline (1924-1953)… </a:t>
            </a:r>
            <a:endParaRPr lang="fr-FR" sz="2400" b="1" u="sng" dirty="0">
              <a:solidFill>
                <a:srgbClr val="FF0000"/>
              </a:solidFill>
              <a:latin typeface="Perpetua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99592" y="134076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Perpetua" pitchFamily="18" charset="0"/>
              </a:rPr>
              <a:t>Dossier p. 52/53 </a:t>
            </a:r>
            <a:r>
              <a:rPr lang="fr-FR" b="1" dirty="0" smtClean="0">
                <a:latin typeface="Perpetua" pitchFamily="18" charset="0"/>
              </a:rPr>
              <a:t>: répondre aux questions (travail à deux possible). </a:t>
            </a:r>
            <a:endParaRPr lang="fr-FR" b="1" dirty="0">
              <a:latin typeface="Perpetua" pitchFamily="18" charset="0"/>
            </a:endParaRPr>
          </a:p>
        </p:txBody>
      </p:sp>
      <p:pic>
        <p:nvPicPr>
          <p:cNvPr id="1026" name="Picture 2" descr="C:\Users\Guillaume\Desktop\Cours Plaisance du Gers\3e\Les régimes totalitaires\Collectivisation\Collectivisation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234943"/>
            <a:ext cx="8784976" cy="4506425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611560" y="190754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Perpetua" pitchFamily="18" charset="0"/>
              </a:rPr>
              <a:t>Documents :</a:t>
            </a:r>
            <a:endParaRPr lang="fr-FR" b="1" dirty="0">
              <a:latin typeface="Perpetua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75656" y="764704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LA STALINISATION DE L’URSS :</a:t>
            </a:r>
            <a:endParaRPr lang="fr-FR" sz="2000" b="1" u="sng" dirty="0">
              <a:solidFill>
                <a:srgbClr val="00763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uillaume\Desktop\Cours Plaisance du Gers\3e\Les régimes totalitaires\Collectivisation\Collectivisation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07903" cy="3446607"/>
          </a:xfrm>
          <a:prstGeom prst="rect">
            <a:avLst/>
          </a:prstGeom>
          <a:noFill/>
        </p:spPr>
      </p:pic>
      <p:pic>
        <p:nvPicPr>
          <p:cNvPr id="2051" name="Picture 3" descr="C:\Users\Guillaume\Desktop\Cours Plaisance du Gers\3e\Les régimes totalitaires\Collectivisation\Collectivisation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3727304" cy="3645024"/>
          </a:xfrm>
          <a:prstGeom prst="rect">
            <a:avLst/>
          </a:prstGeom>
          <a:noFill/>
        </p:spPr>
      </p:pic>
      <p:pic>
        <p:nvPicPr>
          <p:cNvPr id="2052" name="Picture 4" descr="C:\Users\Guillaume\Desktop\Cours Plaisance du Gers\3e\Les régimes totalitaires\Collectivisation\Collectivisation 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764704"/>
            <a:ext cx="3762375" cy="477202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699792" y="4462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latin typeface="Perpetua" pitchFamily="18" charset="0"/>
              </a:rPr>
              <a:t>Documents :</a:t>
            </a:r>
            <a:endParaRPr lang="fr-FR" b="1" u="sng" dirty="0">
              <a:latin typeface="Perpet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uillaume\Desktop\Cours Plaisance du Gers\3e\Les régimes totalitaires\Collectivisation\Collectivis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0"/>
            <a:ext cx="41565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23528" y="116632"/>
            <a:ext cx="8568952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>
                <a:solidFill>
                  <a:srgbClr val="0070C0"/>
                </a:solidFill>
                <a:latin typeface="Perpetua" pitchFamily="18" charset="0"/>
              </a:rPr>
              <a:t>Je retiens :</a:t>
            </a:r>
            <a:endParaRPr lang="fr-FR" sz="2000" dirty="0" smtClean="0">
              <a:solidFill>
                <a:srgbClr val="0070C0"/>
              </a:solidFill>
              <a:latin typeface="Perpetua" pitchFamily="18" charset="0"/>
            </a:endParaRPr>
          </a:p>
          <a:p>
            <a:pPr algn="just"/>
            <a:r>
              <a:rPr lang="fr-FR" sz="500" dirty="0" smtClean="0">
                <a:solidFill>
                  <a:srgbClr val="0070C0"/>
                </a:solidFill>
                <a:latin typeface="Perpetua" pitchFamily="18" charset="0"/>
              </a:rPr>
              <a:t> </a:t>
            </a:r>
          </a:p>
          <a:p>
            <a:pPr algn="just"/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A la mort de Lénine, Staline arrive au pouvoir : il consolide d’abord 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économiquement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 le régime en prenant le contrôle des moyens de production et </a:t>
            </a:r>
            <a:r>
              <a:rPr lang="fr-FR" sz="2400" b="1" u="sng" dirty="0" smtClean="0">
                <a:solidFill>
                  <a:srgbClr val="FF0000"/>
                </a:solidFill>
                <a:latin typeface="Perpetua" pitchFamily="18" charset="0"/>
              </a:rPr>
              <a:t>en collectivisant les terres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. Le recours à la 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dékoulakisation (1929-30)</a:t>
            </a:r>
            <a:r>
              <a:rPr lang="fr-FR" sz="2400" b="1" dirty="0" smtClean="0">
                <a:solidFill>
                  <a:srgbClr val="0070C0"/>
                </a:solidFill>
                <a:latin typeface="Perpetua" pitchFamily="18" charset="0"/>
              </a:rPr>
              <a:t> 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lui permet d’éliminer les paysans aisés (les koulaks), détenant des terres privées et d’offrir ces terres aux paysans plus modestes : c’est le 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« Grand Tournant »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 économique stalinien. </a:t>
            </a:r>
          </a:p>
          <a:p>
            <a:r>
              <a:rPr lang="fr-FR" dirty="0" smtClean="0"/>
              <a:t> </a:t>
            </a:r>
          </a:p>
          <a:p>
            <a:endParaRPr lang="fr-FR" dirty="0"/>
          </a:p>
        </p:txBody>
      </p:sp>
      <p:pic>
        <p:nvPicPr>
          <p:cNvPr id="21506" name="Picture 2" descr="C:\Users\Guillaume\Desktop\Cours Plaisance du Gers\3e\Les régimes totalitaires\Collectivisation\Collectivis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130368"/>
            <a:ext cx="2232248" cy="3683007"/>
          </a:xfrm>
          <a:prstGeom prst="rect">
            <a:avLst/>
          </a:prstGeom>
          <a:noFill/>
        </p:spPr>
      </p:pic>
      <p:pic>
        <p:nvPicPr>
          <p:cNvPr id="21508" name="Picture 4" descr="http://objectifbrevet.free.fr/images/rep_3_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592" y="3140967"/>
            <a:ext cx="2578208" cy="3672409"/>
          </a:xfrm>
          <a:prstGeom prst="rect">
            <a:avLst/>
          </a:prstGeom>
          <a:noFill/>
        </p:spPr>
      </p:pic>
      <p:pic>
        <p:nvPicPr>
          <p:cNvPr id="6146" name="Picture 2" descr="http://www.larousse.fr/encyclopedie/data/images/1006879-Joseph_Stal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3590" y="3140968"/>
            <a:ext cx="2680858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6" y="11663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3) … </a:t>
            </a:r>
            <a:r>
              <a:rPr lang="fr-FR" sz="2400" b="1" u="sng" dirty="0" smtClean="0">
                <a:solidFill>
                  <a:srgbClr val="FF0000"/>
                </a:solidFill>
                <a:latin typeface="Perpetua" pitchFamily="18" charset="0"/>
              </a:rPr>
              <a:t>et qui repose sur la violence et la terreur de masse :</a:t>
            </a:r>
            <a:endParaRPr lang="fr-FR" sz="2400" b="1" u="sng" dirty="0">
              <a:solidFill>
                <a:srgbClr val="FF0000"/>
              </a:solidFill>
              <a:latin typeface="Perpetua" pitchFamily="18" charset="0"/>
            </a:endParaRPr>
          </a:p>
        </p:txBody>
      </p:sp>
      <p:pic>
        <p:nvPicPr>
          <p:cNvPr id="5121" name="Picture 1" descr="C:\Users\Guillaume\Desktop\Procès grande terreu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052736"/>
            <a:ext cx="4320480" cy="432048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899592" y="82742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Perpetua" pitchFamily="18" charset="0"/>
              </a:rPr>
              <a:t>Docs 4 et 5 p. 55</a:t>
            </a:r>
            <a:endParaRPr lang="fr-FR" b="1" dirty="0">
              <a:solidFill>
                <a:srgbClr val="0070C0"/>
              </a:solidFill>
              <a:latin typeface="Perpetua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68152" y="5714092"/>
            <a:ext cx="7524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Quelles sont les accusations portées contre cet employé ? </a:t>
            </a:r>
          </a:p>
          <a:p>
            <a:pPr algn="r"/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Quel décision adopte la justice contrôlée par Staline pour cet homme ?</a:t>
            </a:r>
            <a:endParaRPr lang="fr-FR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://media.paperblog.fr/i/243/2434111/grande-terreur-purges-jdanovisme-lurss-stalin-L-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3333750" cy="2886076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107504" y="4901098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latin typeface="Perpetua" pitchFamily="18" charset="0"/>
              </a:rPr>
              <a:t>STALINE ELIMINE SES OPPOSANTS</a:t>
            </a:r>
            <a:endParaRPr lang="fr-FR" sz="2000" b="1" u="sng" dirty="0">
              <a:latin typeface="Perpetua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75856" y="570166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u="sng" dirty="0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LA STALINISATION DE L’URSS :</a:t>
            </a:r>
            <a:endParaRPr lang="fr-FR" sz="1600" b="1" u="sng" dirty="0">
              <a:solidFill>
                <a:srgbClr val="00763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2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2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92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92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192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192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/>
      <p:bldP spid="8" grpId="0"/>
      <p:bldP spid="10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img.over-blog.com/300x247/3/91/44/25/Nazisme/gou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847975" cy="2352675"/>
          </a:xfrm>
          <a:prstGeom prst="rect">
            <a:avLst/>
          </a:prstGeom>
          <a:noFill/>
        </p:spPr>
      </p:pic>
      <p:pic>
        <p:nvPicPr>
          <p:cNvPr id="27651" name="Picture 3" descr="C:\Users\Guillaume\Desktop\Vie au goula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48680"/>
            <a:ext cx="5040560" cy="4811027"/>
          </a:xfrm>
          <a:prstGeom prst="rect">
            <a:avLst/>
          </a:prstGeom>
          <a:noFill/>
        </p:spPr>
      </p:pic>
      <p:pic>
        <p:nvPicPr>
          <p:cNvPr id="27653" name="Picture 5" descr="http://www.fonjallaz.net/Communisme/Represii/goulag/Applebaum-histoire-goulag/ze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80928"/>
            <a:ext cx="2840536" cy="1829653"/>
          </a:xfrm>
          <a:prstGeom prst="rect">
            <a:avLst/>
          </a:prstGeom>
          <a:noFill/>
        </p:spPr>
      </p:pic>
      <p:pic>
        <p:nvPicPr>
          <p:cNvPr id="27655" name="Picture 7" descr="http://lesalonbeige.blogs.com/.a/6a00d83451619c69e2016304039ba3970d-320w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896188"/>
            <a:ext cx="2880320" cy="1701189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1224136" y="5538718"/>
            <a:ext cx="7524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Comment sont les conditions de détention au Goulag ?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51920" y="615601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Perpetua" pitchFamily="18" charset="0"/>
              </a:rPr>
              <a:t>Visualisation extrait « Les chemins de la liberté ».</a:t>
            </a:r>
            <a:endParaRPr lang="fr-FR" b="1" dirty="0">
              <a:latin typeface="Perpet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3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1520" y="404664"/>
            <a:ext cx="853243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Je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 retiens :</a:t>
            </a:r>
            <a:endParaRPr kumimoji="0" lang="fr-FR" sz="2400" b="1" i="0" u="sng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Perpetu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200" dirty="0" smtClean="0">
              <a:solidFill>
                <a:srgbClr val="0070C0"/>
              </a:solidFill>
              <a:latin typeface="Perpetu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Pour affirmer la mise en place de sa dictature et devenir le maître du pays, Staline s’est ensuite débarrassé des opposants au régime en organisant des procès truqués les condamnant à mort ou en les faisant déporter au nord dans des camps de travail nommés les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Goulags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 (en Sibérie).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400" dirty="0" smtClean="0">
              <a:solidFill>
                <a:srgbClr val="0070C0"/>
              </a:solidFill>
              <a:latin typeface="Perpetu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C’est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la « Grande Terreur » stalinienne (1937-1938). </a:t>
            </a:r>
            <a:endParaRPr kumimoji="0" lang="fr-FR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Perpetua" pitchFamily="18" charset="0"/>
              <a:cs typeface="Arial" pitchFamily="34" charset="0"/>
            </a:endParaRPr>
          </a:p>
        </p:txBody>
      </p:sp>
      <p:pic>
        <p:nvPicPr>
          <p:cNvPr id="4099" name="Picture 3" descr="http://media.paperblog.fr/i/124/1240236/russie-rehabilitation-victimes-grande-terreur-L-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544" y="3861048"/>
            <a:ext cx="2812336" cy="1728192"/>
          </a:xfrm>
          <a:prstGeom prst="rect">
            <a:avLst/>
          </a:prstGeom>
          <a:noFill/>
        </p:spPr>
      </p:pic>
      <p:pic>
        <p:nvPicPr>
          <p:cNvPr id="4101" name="Picture 5" descr="http://www.fonjallaz.net/Communisme/Grande-Terreur/doc/Fusilles-Om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2784" y="3744416"/>
            <a:ext cx="3201624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26064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Perpetua" pitchFamily="18" charset="0"/>
              </a:rPr>
              <a:t>III- </a:t>
            </a:r>
            <a:r>
              <a:rPr lang="fr-FR" sz="3200" b="1" u="sng" dirty="0" smtClean="0">
                <a:solidFill>
                  <a:srgbClr val="FF0000"/>
                </a:solidFill>
                <a:latin typeface="Perpetua" pitchFamily="18" charset="0"/>
              </a:rPr>
              <a:t>Le régime totalitaire nazi :</a:t>
            </a:r>
            <a:endParaRPr lang="fr-FR" sz="3200" b="1" u="sng" dirty="0">
              <a:solidFill>
                <a:srgbClr val="FF0000"/>
              </a:solidFill>
              <a:latin typeface="Perpetua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43608" y="105273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1) </a:t>
            </a:r>
            <a:r>
              <a:rPr lang="fr-FR" sz="2400" b="1" u="sng" dirty="0" smtClean="0">
                <a:solidFill>
                  <a:srgbClr val="FF0000"/>
                </a:solidFill>
                <a:latin typeface="Perpetua" pitchFamily="18" charset="0"/>
              </a:rPr>
              <a:t>La mise en place du régime d’Adolf Hitler :</a:t>
            </a:r>
            <a:endParaRPr lang="fr-FR" sz="2400" b="1" u="sng" dirty="0">
              <a:solidFill>
                <a:srgbClr val="FF0000"/>
              </a:solidFill>
              <a:latin typeface="Perpetua" pitchFamily="18" charset="0"/>
            </a:endParaRPr>
          </a:p>
        </p:txBody>
      </p:sp>
      <p:pic>
        <p:nvPicPr>
          <p:cNvPr id="29700" name="Picture 4" descr="C:\Users\Guillaume\Desktop\Hitl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764" y="2060848"/>
            <a:ext cx="9163763" cy="4462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Guillaume\Desktop\Dacha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093812"/>
            <a:ext cx="3609975" cy="51435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67544" y="159023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latin typeface="Perpetua" pitchFamily="18" charset="0"/>
              </a:rPr>
              <a:t>L’ELIMINATION DES OPPOSANTS :</a:t>
            </a:r>
            <a:endParaRPr lang="fr-FR" sz="2400" b="1" u="sng" dirty="0">
              <a:latin typeface="Perpetua" pitchFamily="18" charset="0"/>
            </a:endParaRPr>
          </a:p>
        </p:txBody>
      </p:sp>
      <p:pic>
        <p:nvPicPr>
          <p:cNvPr id="30724" name="Picture 4" descr="http://dossier.universtorah.com/DOSSIER2/act0710-camp-dacha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85951"/>
            <a:ext cx="3168352" cy="2033026"/>
          </a:xfrm>
          <a:prstGeom prst="rect">
            <a:avLst/>
          </a:prstGeom>
          <a:noFill/>
        </p:spPr>
      </p:pic>
      <p:pic>
        <p:nvPicPr>
          <p:cNvPr id="30726" name="Picture 6" descr="http://www.jewishvirtuallibrary.org/images/hitler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69237"/>
            <a:ext cx="3168352" cy="2283855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4788024" y="6444044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Perpetua" pitchFamily="18" charset="0"/>
              </a:rPr>
              <a:t>Quel est la fonction du camp de </a:t>
            </a:r>
            <a:r>
              <a:rPr lang="fr-FR" b="1" dirty="0" smtClean="0">
                <a:solidFill>
                  <a:srgbClr val="FF0000"/>
                </a:solidFill>
                <a:latin typeface="Perpetua" pitchFamily="18" charset="0"/>
              </a:rPr>
              <a:t>Dachau </a:t>
            </a:r>
            <a:r>
              <a:rPr lang="fr-FR" b="1" dirty="0" smtClean="0">
                <a:latin typeface="Perpetua" pitchFamily="18" charset="0"/>
              </a:rPr>
              <a:t>?</a:t>
            </a:r>
            <a:endParaRPr lang="fr-FR" b="1" dirty="0">
              <a:latin typeface="Perpetua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92688" y="755412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Perpetua" pitchFamily="18" charset="0"/>
              </a:rPr>
              <a:t>Doc 2 p. 58 :</a:t>
            </a:r>
            <a:endParaRPr lang="fr-FR" b="1" dirty="0">
              <a:latin typeface="Perpet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92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92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192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92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79512" y="188640"/>
            <a:ext cx="8712968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Je retiens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erpetu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Le régime nazi repose sur un parti unique :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le Parti nazi.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 Son chef est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Adolf Hitler (1933-1945)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, nommé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Chancelier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 d’Allemagne (chef du gouvernement) en 1933.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erpetu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A son arrivée au pouvoir, Hitler restreint la plupart des droits (ex : droit</a:t>
            </a: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de réunion) et des libertés (ex :</a:t>
            </a: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 liberté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 de la presse) pour imposer sa dictature.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400" dirty="0" smtClean="0">
              <a:solidFill>
                <a:srgbClr val="0070C0"/>
              </a:solidFill>
              <a:latin typeface="Perpetu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Il crée également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un camp de concentration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à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Dachau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 pour y emprisonner les opposants au parti nazi.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erpetua" pitchFamily="18" charset="0"/>
              <a:cs typeface="Arial" pitchFamily="34" charset="0"/>
            </a:endParaRPr>
          </a:p>
        </p:txBody>
      </p:sp>
      <p:pic>
        <p:nvPicPr>
          <p:cNvPr id="31747" name="Picture 3" descr="http://www.lessignets.com/signetsdiane/calendrier/images/janv/30/hitler1933h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437112"/>
            <a:ext cx="3048000" cy="1990725"/>
          </a:xfrm>
          <a:prstGeom prst="rect">
            <a:avLst/>
          </a:prstGeom>
          <a:noFill/>
        </p:spPr>
      </p:pic>
      <p:pic>
        <p:nvPicPr>
          <p:cNvPr id="31749" name="Picture 5" descr="http://www.clg-camus-gargenville.ac-versailles.fr/IMG/jpg/Hitler_applaudi_30-1-1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7" y="4437112"/>
            <a:ext cx="2682297" cy="2016224"/>
          </a:xfrm>
          <a:prstGeom prst="rect">
            <a:avLst/>
          </a:prstGeom>
          <a:noFill/>
        </p:spPr>
      </p:pic>
      <p:pic>
        <p:nvPicPr>
          <p:cNvPr id="31751" name="Picture 7" descr="http://4.bp.blogspot.com/_YN1b9ckfKT8/S5iI9vxb5UI/AAAAAAAAGqg/ZPY0dD0YNFI/s400/PHOTOS+de+1933+A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9415" y="4443536"/>
            <a:ext cx="1943025" cy="2003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uillaume\Desktop\Sans tit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36844"/>
            <a:ext cx="6912768" cy="624854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043608" y="35913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Quels sont les différents régimes politiques de l’Europe en 1939 ? Quels sont les trois régimes totalitaires ?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7956376" y="436510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Carte de </a:t>
            </a:r>
          </a:p>
          <a:p>
            <a:r>
              <a:rPr lang="fr-FR" sz="1200" b="1" dirty="0" smtClean="0"/>
              <a:t>la page 48</a:t>
            </a:r>
            <a:endParaRPr lang="fr-F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2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2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11663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2) </a:t>
            </a:r>
            <a:r>
              <a:rPr lang="fr-FR" sz="2400" b="1" u="sng" dirty="0" smtClean="0">
                <a:solidFill>
                  <a:srgbClr val="FF0000"/>
                </a:solidFill>
                <a:latin typeface="Perpetua" pitchFamily="18" charset="0"/>
              </a:rPr>
              <a:t>Une idéologie basée sur la « race » et l’antisémitisme :</a:t>
            </a:r>
            <a:endParaRPr lang="fr-FR" sz="2400" b="1" u="sng" dirty="0">
              <a:solidFill>
                <a:srgbClr val="FF0000"/>
              </a:solidFill>
              <a:latin typeface="Perpetua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43608" y="62068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Perpetua" pitchFamily="18" charset="0"/>
              </a:rPr>
              <a:t>Dossier p. 56/57 –  Synthèse des questions 1 à 6 :</a:t>
            </a:r>
            <a:endParaRPr lang="fr-FR" b="1" dirty="0">
              <a:solidFill>
                <a:srgbClr val="0070C0"/>
              </a:solidFill>
              <a:latin typeface="Perpetua" pitchFamily="18" charset="0"/>
            </a:endParaRPr>
          </a:p>
        </p:txBody>
      </p:sp>
      <p:pic>
        <p:nvPicPr>
          <p:cNvPr id="33794" name="Picture 2" descr="C:\Users\Guillaume\Desktop\Juif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53" y="1052736"/>
            <a:ext cx="3638551" cy="5764213"/>
          </a:xfrm>
          <a:prstGeom prst="rect">
            <a:avLst/>
          </a:prstGeom>
          <a:noFill/>
        </p:spPr>
      </p:pic>
      <p:pic>
        <p:nvPicPr>
          <p:cNvPr id="33795" name="Picture 3" descr="C:\Users\Guillaume\Desktop\Hiérarchie des rac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37426"/>
            <a:ext cx="3384376" cy="4643902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5760640" y="827420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latin typeface="Perpetua" pitchFamily="18" charset="0"/>
              </a:rPr>
              <a:t>Documents :</a:t>
            </a:r>
            <a:endParaRPr lang="fr-FR" b="1" u="sng" dirty="0">
              <a:latin typeface="Perpet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2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92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92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92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192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92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5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Guillaume\Desktop\Nurember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977807" cy="5400600"/>
          </a:xfrm>
          <a:prstGeom prst="rect">
            <a:avLst/>
          </a:prstGeom>
          <a:noFill/>
        </p:spPr>
      </p:pic>
      <p:pic>
        <p:nvPicPr>
          <p:cNvPr id="34819" name="Picture 3" descr="C:\Users\Guillaume\Desktop\Nuremberg localis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60648"/>
            <a:ext cx="2414903" cy="2880320"/>
          </a:xfrm>
          <a:prstGeom prst="rect">
            <a:avLst/>
          </a:prstGeom>
          <a:noFill/>
        </p:spPr>
      </p:pic>
      <p:pic>
        <p:nvPicPr>
          <p:cNvPr id="34821" name="Picture 5" descr="http://img219.imageshack.us/img219/9653/hitler8on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573016"/>
            <a:ext cx="3672408" cy="275430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932040" y="6381328"/>
            <a:ext cx="4355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Perpetua" pitchFamily="18" charset="0"/>
              </a:rPr>
              <a:t>Grand rassemblement nazi pour le Congrès de Nuremberg </a:t>
            </a:r>
            <a:endParaRPr lang="fr-FR" sz="1400" i="1" dirty="0">
              <a:latin typeface="Perpet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Guillaume\Desktop\Antisémitis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4507"/>
            <a:ext cx="3358979" cy="3070477"/>
          </a:xfrm>
          <a:prstGeom prst="rect">
            <a:avLst/>
          </a:prstGeom>
          <a:noFill/>
        </p:spPr>
      </p:pic>
      <p:pic>
        <p:nvPicPr>
          <p:cNvPr id="35843" name="Picture 3" descr="C:\Users\Guillaume\Desktop\Nuit de cristal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9628" y="188640"/>
            <a:ext cx="3108849" cy="3024336"/>
          </a:xfrm>
          <a:prstGeom prst="rect">
            <a:avLst/>
          </a:prstGeom>
          <a:noFill/>
        </p:spPr>
      </p:pic>
      <p:pic>
        <p:nvPicPr>
          <p:cNvPr id="35844" name="Picture 4" descr="C:\Users\Guillaume\Desktop\Nuit de cristal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541345"/>
            <a:ext cx="4752528" cy="3272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528" y="188640"/>
            <a:ext cx="842493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70C0"/>
                </a:solidFill>
                <a:latin typeface="Perpetua" pitchFamily="18" charset="0"/>
              </a:rPr>
              <a:t>Je retiens :</a:t>
            </a:r>
            <a:endParaRPr lang="fr-FR" sz="2800" dirty="0" smtClean="0">
              <a:solidFill>
                <a:srgbClr val="0070C0"/>
              </a:solidFill>
              <a:latin typeface="Perpetua" pitchFamily="18" charset="0"/>
            </a:endParaRPr>
          </a:p>
          <a:p>
            <a:r>
              <a:rPr lang="fr-FR" sz="1050" dirty="0" smtClean="0">
                <a:solidFill>
                  <a:srgbClr val="0070C0"/>
                </a:solidFill>
                <a:latin typeface="Perpetua" pitchFamily="18" charset="0"/>
              </a:rPr>
              <a:t> </a:t>
            </a:r>
          </a:p>
          <a:p>
            <a:endParaRPr lang="fr-FR" sz="1050" dirty="0" smtClean="0">
              <a:solidFill>
                <a:srgbClr val="0070C0"/>
              </a:solidFill>
              <a:latin typeface="Perpetua" pitchFamily="18" charset="0"/>
            </a:endParaRPr>
          </a:p>
          <a:p>
            <a:endParaRPr lang="fr-FR" sz="700" dirty="0" smtClean="0">
              <a:solidFill>
                <a:srgbClr val="0070C0"/>
              </a:solidFill>
              <a:latin typeface="Perpetua" pitchFamily="18" charset="0"/>
            </a:endParaRPr>
          </a:p>
          <a:p>
            <a:pPr algn="just"/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L’idéologie du régime nazi repose sur 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l’antisémitisme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 (la haine des juifs) et 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une conception raciste</a:t>
            </a:r>
            <a:r>
              <a:rPr lang="fr-FR" sz="2400" dirty="0" smtClean="0">
                <a:solidFill>
                  <a:srgbClr val="FF0000"/>
                </a:solidFill>
                <a:latin typeface="Perpetua" pitchFamily="18" charset="0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du monde.</a:t>
            </a:r>
            <a:endParaRPr lang="fr-FR" sz="2400" dirty="0" smtClean="0">
              <a:solidFill>
                <a:srgbClr val="FF0000"/>
              </a:solidFill>
              <a:latin typeface="Perpetua" pitchFamily="18" charset="0"/>
            </a:endParaRPr>
          </a:p>
          <a:p>
            <a:pPr algn="just"/>
            <a:r>
              <a:rPr lang="fr-FR" sz="1200" dirty="0" smtClean="0">
                <a:solidFill>
                  <a:srgbClr val="0070C0"/>
                </a:solidFill>
                <a:latin typeface="Perpetua" pitchFamily="18" charset="0"/>
              </a:rPr>
              <a:t> </a:t>
            </a:r>
          </a:p>
          <a:p>
            <a:pPr algn="just"/>
            <a:endParaRPr lang="fr-FR" sz="2400" dirty="0" smtClean="0">
              <a:solidFill>
                <a:srgbClr val="0070C0"/>
              </a:solidFill>
              <a:latin typeface="Perpetua" pitchFamily="18" charset="0"/>
            </a:endParaRPr>
          </a:p>
          <a:p>
            <a:pPr algn="just"/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Pour Hitler, les Allemands sont la «</a:t>
            </a:r>
            <a:r>
              <a:rPr lang="fr-FR" sz="2400" dirty="0" smtClean="0">
                <a:solidFill>
                  <a:srgbClr val="FF0000"/>
                </a:solidFill>
                <a:latin typeface="Perpetua" pitchFamily="18" charset="0"/>
              </a:rPr>
              <a:t> 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race aryenne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 » c’est-à-dire</a:t>
            </a:r>
            <a:r>
              <a:rPr lang="fr-FR" sz="2400" dirty="0" smtClean="0">
                <a:solidFill>
                  <a:srgbClr val="FF0000"/>
                </a:solidFill>
                <a:latin typeface="Perpetua" pitchFamily="18" charset="0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la race supérieure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. Les juifs, les malades, les handicapés, les Tziganes ou les Africains sont considérés comme des non aryens c'est-à-dire des personnes de race inférieure, </a:t>
            </a:r>
            <a:r>
              <a:rPr lang="fr-FR" sz="2400" u="sng" dirty="0" smtClean="0">
                <a:solidFill>
                  <a:srgbClr val="0070C0"/>
                </a:solidFill>
                <a:latin typeface="Perpetua" pitchFamily="18" charset="0"/>
              </a:rPr>
              <a:t>à éliminer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. </a:t>
            </a:r>
          </a:p>
          <a:p>
            <a:pPr algn="just"/>
            <a:r>
              <a:rPr lang="fr-FR" sz="1200" dirty="0" smtClean="0">
                <a:solidFill>
                  <a:srgbClr val="0070C0"/>
                </a:solidFill>
                <a:latin typeface="Perpetua" pitchFamily="18" charset="0"/>
              </a:rPr>
              <a:t> </a:t>
            </a:r>
          </a:p>
          <a:p>
            <a:pPr algn="just"/>
            <a:endParaRPr lang="fr-FR" sz="2400" dirty="0" smtClean="0">
              <a:solidFill>
                <a:srgbClr val="0070C0"/>
              </a:solidFill>
              <a:latin typeface="Perpetua" pitchFamily="18" charset="0"/>
            </a:endParaRPr>
          </a:p>
          <a:p>
            <a:pPr algn="just"/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En 1935, par les lois de Nuremberg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, Hitler exclut les juifs de la société qui deviennent la cible de violences antisémites comme lors de la 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Nuit de cristal 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du 09-10 novembre 1938.</a:t>
            </a:r>
          </a:p>
          <a:p>
            <a:endParaRPr lang="fr-FR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24.media.tumblr.com/tumblr_l38ym6F5971qaw03r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704523" cy="3528392"/>
          </a:xfrm>
          <a:prstGeom prst="rect">
            <a:avLst/>
          </a:prstGeom>
          <a:noFill/>
        </p:spPr>
      </p:pic>
      <p:pic>
        <p:nvPicPr>
          <p:cNvPr id="5" name="Picture 2" descr="http://dutron.files.wordpress.com/2009/03/affiche-jeunesse-hitlerien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908720"/>
            <a:ext cx="3168352" cy="4472967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39552" y="44624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 smtClean="0">
                <a:latin typeface="Perpetua" pitchFamily="18" charset="0"/>
              </a:rPr>
              <a:t>L’IDEOLOGIE DE LA RACE :</a:t>
            </a:r>
            <a:endParaRPr lang="fr-FR" sz="2800" b="1" u="sng" dirty="0">
              <a:latin typeface="Perpetua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1520" y="4869160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Perpetua" pitchFamily="18" charset="0"/>
              </a:rPr>
              <a:t>La race aryenne, « race supérieure ».</a:t>
            </a:r>
            <a:endParaRPr lang="fr-FR" sz="2400" b="1" dirty="0">
              <a:latin typeface="Perpet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urelienloriau.free.fr/troisieme/histoire/allemagne%20nazie/images/ary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60648"/>
            <a:ext cx="3384376" cy="535859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Perpetua" pitchFamily="18" charset="0"/>
              </a:rPr>
              <a:t>La race aryenne, « race supérieure ».</a:t>
            </a:r>
            <a:endParaRPr lang="fr-FR" sz="2000" b="1" dirty="0">
              <a:latin typeface="Perpetua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436096" y="5674022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latin typeface="Perpetua" pitchFamily="18" charset="0"/>
              </a:rPr>
              <a:t>Les Gymnastes,</a:t>
            </a:r>
            <a:r>
              <a:rPr lang="fr-FR" b="1" dirty="0" smtClean="0">
                <a:latin typeface="Perpetua" pitchFamily="18" charset="0"/>
              </a:rPr>
              <a:t>  Allemagne, 1939</a:t>
            </a:r>
          </a:p>
          <a:p>
            <a:r>
              <a:rPr lang="fr-FR" b="1" dirty="0" smtClean="0">
                <a:latin typeface="Perpetua" pitchFamily="18" charset="0"/>
              </a:rPr>
              <a:t>Huile sur toile de Gerhard </a:t>
            </a:r>
            <a:r>
              <a:rPr lang="fr-FR" b="1" dirty="0" err="1" smtClean="0">
                <a:latin typeface="Perpetua" pitchFamily="18" charset="0"/>
              </a:rPr>
              <a:t>Keil</a:t>
            </a:r>
            <a:endParaRPr lang="fr-FR" b="1" dirty="0" smtClean="0">
              <a:latin typeface="Perpetua" pitchFamily="18" charset="0"/>
            </a:endParaRPr>
          </a:p>
          <a:p>
            <a:r>
              <a:rPr lang="fr-FR" b="1" dirty="0" smtClean="0">
                <a:latin typeface="Perpetua" pitchFamily="18" charset="0"/>
              </a:rPr>
              <a:t>               </a:t>
            </a:r>
            <a:endParaRPr lang="fr-FR" b="1" dirty="0">
              <a:latin typeface="Perpetua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2708920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Comment l’homme aryen est-il représenté sur le tableau ?</a:t>
            </a:r>
          </a:p>
          <a:p>
            <a:pPr algn="ctr"/>
            <a:endParaRPr lang="fr-FR" sz="2000" b="1" dirty="0" smtClean="0"/>
          </a:p>
          <a:p>
            <a:pPr algn="ctr"/>
            <a:r>
              <a:rPr lang="fr-FR" sz="2000" b="1" dirty="0" smtClean="0"/>
              <a:t>P.49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92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92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242645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  <a:latin typeface="Perpetua" pitchFamily="18" charset="0"/>
              </a:rPr>
              <a:t>3) La propagande nazie et l’éducation au nazisme de la société Allemande :</a:t>
            </a:r>
            <a:endParaRPr lang="fr-FR" sz="2800" b="1" u="sng" dirty="0">
              <a:solidFill>
                <a:srgbClr val="FF0000"/>
              </a:solidFill>
              <a:latin typeface="Perpetua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15616" y="1628800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>
                <a:solidFill>
                  <a:srgbClr val="0070C0"/>
                </a:solidFill>
                <a:latin typeface="Perpetua" pitchFamily="18" charset="0"/>
              </a:rPr>
              <a:t>Etude d’une affiche de propagande allemande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Guillaume\Desktop\Hitl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055782" cy="6858000"/>
          </a:xfrm>
          <a:prstGeom prst="rect">
            <a:avLst/>
          </a:prstGeom>
          <a:noFill/>
        </p:spPr>
      </p:pic>
      <p:pic>
        <p:nvPicPr>
          <p:cNvPr id="7" name="Picture 4" descr="http://aurelienloriau.free.fr/troisieme/histoire/allemagne%20nazie/images/propagand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40" y="908720"/>
            <a:ext cx="2857500" cy="3476626"/>
          </a:xfrm>
          <a:prstGeom prst="rect">
            <a:avLst/>
          </a:prstGeom>
          <a:noFill/>
        </p:spPr>
      </p:pic>
      <p:pic>
        <p:nvPicPr>
          <p:cNvPr id="4" name="Picture 4" descr="http://aurelienloriau.free.fr/troisieme/histoire/allemagne%20nazie/images/propagand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5" y="0"/>
            <a:ext cx="4120417" cy="5013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.over-blog.com/300x412/0/42/22/84/komsom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304"/>
            <a:ext cx="2857500" cy="3914776"/>
          </a:xfrm>
          <a:prstGeom prst="rect">
            <a:avLst/>
          </a:prstGeom>
          <a:noFill/>
        </p:spPr>
      </p:pic>
      <p:pic>
        <p:nvPicPr>
          <p:cNvPr id="43009" name="Picture 1" descr="C:\Users\Guillaume\Desktop\Jeunesse hitlérien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3424" y="980728"/>
            <a:ext cx="5026256" cy="4689351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5148064" y="188640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u="sng" dirty="0" smtClean="0">
                <a:latin typeface="Perpetua" pitchFamily="18" charset="0"/>
              </a:rPr>
              <a:t>Doc 3 p. 57 - Q.3 :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95536" y="4202504"/>
            <a:ext cx="26642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Souvenez-vous</a:t>
            </a:r>
            <a:r>
              <a:rPr lang="fr-FR" sz="1400" dirty="0" smtClean="0"/>
              <a:t> : </a:t>
            </a:r>
            <a:r>
              <a:rPr lang="fr-FR" sz="1200" i="1" dirty="0" smtClean="0"/>
              <a:t>Embrigadement des jeunes communistes sous Lénine :</a:t>
            </a:r>
          </a:p>
          <a:p>
            <a:pPr algn="ctr"/>
            <a:r>
              <a:rPr lang="fr-FR" sz="1200" i="1" dirty="0" smtClean="0"/>
              <a:t>les </a:t>
            </a:r>
            <a:r>
              <a:rPr lang="fr-FR" sz="1200" i="1" dirty="0" err="1" smtClean="0"/>
              <a:t>Konsomols</a:t>
            </a:r>
            <a:endParaRPr lang="fr-FR" sz="1400" i="1" dirty="0" smtClean="0"/>
          </a:p>
        </p:txBody>
      </p:sp>
      <p:cxnSp>
        <p:nvCxnSpPr>
          <p:cNvPr id="11" name="Connecteur droit 10"/>
          <p:cNvCxnSpPr/>
          <p:nvPr/>
        </p:nvCxnSpPr>
        <p:spPr>
          <a:xfrm>
            <a:off x="3347864" y="0"/>
            <a:ext cx="72008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arquebusiers.be/40-45/propagande-nazi1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744416" cy="556228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331640" y="139279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u="sng" dirty="0" smtClean="0">
                <a:latin typeface="Perpetua" pitchFamily="18" charset="0"/>
              </a:rPr>
              <a:t>Autre représentation de l’embrigadement de la jeunesse Allemande dans les Jeunesses Hitlériennes.</a:t>
            </a:r>
          </a:p>
        </p:txBody>
      </p:sp>
      <p:pic>
        <p:nvPicPr>
          <p:cNvPr id="8" name="Picture 1" descr="C:\Users\Guillaume\Desktop\Jeunesse hitlérienne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3744416" cy="5530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528" y="860519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Dans les années 30, l’Europe se compose de régimes démocratiques, « autoritaires » et totalitaires : la Russie, l’Allemagne et l’Italie sont les trois grands régimes totalitaires (p.48).</a:t>
            </a:r>
            <a:endParaRPr lang="fr-FR" sz="2400" dirty="0">
              <a:solidFill>
                <a:srgbClr val="0070C0"/>
              </a:solidFill>
              <a:latin typeface="Perpetua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71600" y="332656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smtClean="0"/>
              <a:t>En guise d’introduction, je note donc :</a:t>
            </a:r>
            <a:endParaRPr lang="fr-FR" sz="2400" b="1" u="sng" dirty="0"/>
          </a:p>
        </p:txBody>
      </p:sp>
      <p:pic>
        <p:nvPicPr>
          <p:cNvPr id="16386" name="Picture 2" descr="http://www.hebdo.ch/Tools/Image.aspx?chemin=/img/Articles/71743/illustrationPrincipale.jpg&amp;long=485&amp;haut=3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619625" cy="3457576"/>
          </a:xfrm>
          <a:prstGeom prst="rect">
            <a:avLst/>
          </a:prstGeom>
          <a:noFill/>
        </p:spPr>
      </p:pic>
      <p:pic>
        <p:nvPicPr>
          <p:cNvPr id="16388" name="Picture 4" descr="http://xxi.ac-reims.fr/clg-villers-semeuse/images/stories/histoire/affiche_de_propagande-vive%20lallemag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7182" y="2132856"/>
            <a:ext cx="3679274" cy="4365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395536" y="116632"/>
            <a:ext cx="8136904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Je retiens 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Perpetu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La propagande nazie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 joue un rôle important dans la mise en place du régime et l’endoctrinement du peuple à l’idéologie du parti.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erpetu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La jeunesse allemande est également éduquée au nazisme dans le cadre des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Jeunesses hitlériennes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, encadrées par des organisations nazies.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erpetua" pitchFamily="18" charset="0"/>
              <a:cs typeface="Arial" pitchFamily="34" charset="0"/>
            </a:endParaRPr>
          </a:p>
        </p:txBody>
      </p:sp>
      <p:pic>
        <p:nvPicPr>
          <p:cNvPr id="5" name="Picture 4" descr="http://blogs.ac-amiens.fr/atelierdezarts/public/Enfant_et_propagande/.Hitler__1_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284984"/>
            <a:ext cx="2129379" cy="3312368"/>
          </a:xfrm>
          <a:prstGeom prst="rect">
            <a:avLst/>
          </a:prstGeom>
          <a:noFill/>
        </p:spPr>
      </p:pic>
      <p:pic>
        <p:nvPicPr>
          <p:cNvPr id="6" name="Picture 8" descr="http://propagandefh.e-monsite.com/medias/album/images/hitler-enfance-b0p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284984"/>
            <a:ext cx="2304256" cy="3291794"/>
          </a:xfrm>
          <a:prstGeom prst="rect">
            <a:avLst/>
          </a:prstGeom>
          <a:noFill/>
        </p:spPr>
      </p:pic>
      <p:pic>
        <p:nvPicPr>
          <p:cNvPr id="7" name="Picture 4" descr="http://aurelienloriau.free.fr/troisieme/histoire/allemagne%20nazie/images/propagand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288422"/>
            <a:ext cx="2736304" cy="3329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99592" y="188640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smtClean="0">
                <a:solidFill>
                  <a:srgbClr val="0070C0"/>
                </a:solidFill>
                <a:latin typeface="Perpetua" pitchFamily="18" charset="0"/>
              </a:rPr>
              <a:t>CONCLUSION :</a:t>
            </a:r>
            <a:endParaRPr lang="fr-FR" sz="2400" b="1" u="sng" dirty="0">
              <a:solidFill>
                <a:srgbClr val="0070C0"/>
              </a:solidFill>
              <a:latin typeface="Perpetua" pitchFamily="18" charset="0"/>
            </a:endParaRPr>
          </a:p>
        </p:txBody>
      </p:sp>
      <p:pic>
        <p:nvPicPr>
          <p:cNvPr id="45059" name="Picture 3" descr="C:\Users\Guillaume\Desktop\Sans tit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7274822" cy="5688632"/>
          </a:xfrm>
          <a:prstGeom prst="rect">
            <a:avLst/>
          </a:prstGeom>
          <a:noFill/>
        </p:spPr>
      </p:pic>
      <p:cxnSp>
        <p:nvCxnSpPr>
          <p:cNvPr id="8" name="Connecteur droit avec flèche 7"/>
          <p:cNvCxnSpPr/>
          <p:nvPr/>
        </p:nvCxnSpPr>
        <p:spPr>
          <a:xfrm>
            <a:off x="107504" y="3717032"/>
            <a:ext cx="432048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Guillaume\Desktop\Le plan de 4 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39"/>
            <a:ext cx="4464496" cy="652676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148064" y="27342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La remilitarisation du pays par Hitler en vue de préparer la Seconde Guerre mondiale :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99592" y="148570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/>
              <a:t>Exercice bilan sur les totalitarismes :</a:t>
            </a:r>
            <a:endParaRPr lang="fr-FR" sz="2000" b="1" u="sng" dirty="0"/>
          </a:p>
        </p:txBody>
      </p:sp>
      <p:pic>
        <p:nvPicPr>
          <p:cNvPr id="47106" name="Picture 2" descr="C:\Users\Guillaume\Desktop\Régimes totalitair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990" y="720080"/>
            <a:ext cx="875249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26064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Perpetua" pitchFamily="18" charset="0"/>
              </a:rPr>
              <a:t>I- </a:t>
            </a:r>
            <a:r>
              <a:rPr lang="fr-FR" sz="3200" b="1" u="sng" dirty="0" smtClean="0">
                <a:solidFill>
                  <a:srgbClr val="FF0000"/>
                </a:solidFill>
                <a:latin typeface="Perpetua" pitchFamily="18" charset="0"/>
              </a:rPr>
              <a:t>Qu’est-ce qu’un régime totalitaire ?</a:t>
            </a:r>
            <a:endParaRPr lang="fr-FR" sz="3200" b="1" u="sng" dirty="0">
              <a:solidFill>
                <a:srgbClr val="FF0000"/>
              </a:solidFill>
              <a:latin typeface="Perpetua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9552" y="90872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P. 50/51 : question 1 à 3 </a:t>
            </a:r>
            <a:r>
              <a:rPr lang="fr-FR" sz="2400" dirty="0" smtClean="0">
                <a:latin typeface="Perpetua" pitchFamily="18" charset="0"/>
              </a:rPr>
              <a:t>(à réaliser sur une feuille de brouillon)</a:t>
            </a:r>
            <a:endParaRPr lang="fr-FR" sz="2400" dirty="0">
              <a:latin typeface="Perpetua" pitchFamily="18" charset="0"/>
            </a:endParaRPr>
          </a:p>
        </p:txBody>
      </p:sp>
      <p:pic>
        <p:nvPicPr>
          <p:cNvPr id="6" name="Picture 3" descr="C:\Users\Guillaume\Desktop\Sta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879" y="1484784"/>
            <a:ext cx="3231025" cy="2664296"/>
          </a:xfrm>
          <a:prstGeom prst="rect">
            <a:avLst/>
          </a:prstGeom>
          <a:noFill/>
        </p:spPr>
      </p:pic>
      <p:pic>
        <p:nvPicPr>
          <p:cNvPr id="7" name="Picture 2" descr="C:\Users\Guillaume\Desktop\Hitl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3168352" cy="2508661"/>
          </a:xfrm>
          <a:prstGeom prst="rect">
            <a:avLst/>
          </a:prstGeom>
          <a:noFill/>
        </p:spPr>
      </p:pic>
      <p:pic>
        <p:nvPicPr>
          <p:cNvPr id="8" name="Picture 4" descr="C:\Users\Guillaume\Desktop\totalitarism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656184"/>
            <a:ext cx="2125263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2" y="116632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itchFamily="18" charset="0"/>
              </a:rPr>
              <a:t>Je retiens : </a:t>
            </a:r>
            <a:endParaRPr lang="fr-FR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671785"/>
            <a:ext cx="8712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b="1" dirty="0" smtClean="0">
                <a:solidFill>
                  <a:srgbClr val="0070C0"/>
                </a:solidFill>
                <a:latin typeface="Perpetua" pitchFamily="18" charset="0"/>
              </a:rPr>
              <a:t>1) Un </a:t>
            </a:r>
            <a:r>
              <a:rPr lang="fr-FR" sz="2200" b="1" dirty="0">
                <a:solidFill>
                  <a:srgbClr val="0070C0"/>
                </a:solidFill>
                <a:latin typeface="Perpetua" pitchFamily="18" charset="0"/>
              </a:rPr>
              <a:t>régime totalitaire </a:t>
            </a:r>
            <a:r>
              <a:rPr lang="fr-FR" sz="2200" dirty="0">
                <a:solidFill>
                  <a:srgbClr val="0070C0"/>
                </a:solidFill>
                <a:latin typeface="Perpetua" pitchFamily="18" charset="0"/>
              </a:rPr>
              <a:t>est un système politique reposant sur l’existence </a:t>
            </a:r>
            <a:r>
              <a:rPr lang="fr-FR" sz="2200" b="1" u="sng" dirty="0">
                <a:solidFill>
                  <a:srgbClr val="FF0000"/>
                </a:solidFill>
                <a:latin typeface="Perpetua" pitchFamily="18" charset="0"/>
              </a:rPr>
              <a:t>d’un seul parti unique</a:t>
            </a:r>
            <a:r>
              <a:rPr lang="fr-FR" sz="2200" dirty="0">
                <a:solidFill>
                  <a:srgbClr val="FF0000"/>
                </a:solidFill>
                <a:latin typeface="Perpetua" pitchFamily="18" charset="0"/>
              </a:rPr>
              <a:t> </a:t>
            </a:r>
            <a:r>
              <a:rPr lang="fr-FR" sz="2200" dirty="0">
                <a:solidFill>
                  <a:srgbClr val="0070C0"/>
                </a:solidFill>
                <a:latin typeface="Perpetua" pitchFamily="18" charset="0"/>
              </a:rPr>
              <a:t>(communiste ou nazi par exemple), commandé par </a:t>
            </a:r>
            <a:r>
              <a:rPr lang="fr-FR" sz="2200" b="1" u="sng" dirty="0">
                <a:solidFill>
                  <a:srgbClr val="FF0000"/>
                </a:solidFill>
                <a:latin typeface="Perpetua" pitchFamily="18" charset="0"/>
              </a:rPr>
              <a:t>un chef fort et autoritaire</a:t>
            </a:r>
            <a:r>
              <a:rPr lang="fr-FR" sz="2200" dirty="0">
                <a:solidFill>
                  <a:srgbClr val="0070C0"/>
                </a:solidFill>
                <a:latin typeface="Perpetua" pitchFamily="18" charset="0"/>
              </a:rPr>
              <a:t> (un dictateur), n’autorisant aucune opposition aux initiatives du parti</a:t>
            </a:r>
            <a:r>
              <a:rPr lang="fr-FR" sz="2200" dirty="0" smtClean="0">
                <a:solidFill>
                  <a:srgbClr val="0070C0"/>
                </a:solidFill>
                <a:latin typeface="Perpetua" pitchFamily="18" charset="0"/>
              </a:rPr>
              <a:t>.</a:t>
            </a:r>
          </a:p>
        </p:txBody>
      </p:sp>
      <p:pic>
        <p:nvPicPr>
          <p:cNvPr id="17410" name="Picture 2" descr="http://img.over-blog.com/300x412/0/42/22/84/komsom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250528"/>
            <a:ext cx="2857500" cy="391477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059832" y="1916832"/>
            <a:ext cx="568863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2200" dirty="0" smtClean="0">
              <a:solidFill>
                <a:srgbClr val="0070C0"/>
              </a:solidFill>
              <a:latin typeface="Perpetua" pitchFamily="18" charset="0"/>
            </a:endParaRPr>
          </a:p>
          <a:p>
            <a:pPr algn="just"/>
            <a:r>
              <a:rPr lang="fr-FR" sz="2200" b="1" dirty="0" smtClean="0">
                <a:solidFill>
                  <a:srgbClr val="0070C0"/>
                </a:solidFill>
                <a:latin typeface="Perpetua" pitchFamily="18" charset="0"/>
              </a:rPr>
              <a:t>2)</a:t>
            </a:r>
            <a:r>
              <a:rPr lang="fr-FR" sz="2200" dirty="0" smtClean="0">
                <a:solidFill>
                  <a:srgbClr val="0070C0"/>
                </a:solidFill>
                <a:latin typeface="Perpetua" pitchFamily="18" charset="0"/>
              </a:rPr>
              <a:t> Un régime totalitaire repose sur </a:t>
            </a:r>
            <a:r>
              <a:rPr lang="fr-FR" sz="2200" b="1" u="sng" dirty="0" smtClean="0">
                <a:solidFill>
                  <a:srgbClr val="FF0000"/>
                </a:solidFill>
                <a:latin typeface="Perpetua" pitchFamily="18" charset="0"/>
              </a:rPr>
              <a:t>une idéologie</a:t>
            </a:r>
            <a:r>
              <a:rPr lang="fr-FR" sz="2200" dirty="0" smtClean="0">
                <a:solidFill>
                  <a:srgbClr val="FF0000"/>
                </a:solidFill>
                <a:latin typeface="Perpetua" pitchFamily="18" charset="0"/>
              </a:rPr>
              <a:t> </a:t>
            </a:r>
            <a:r>
              <a:rPr lang="fr-FR" sz="2200" dirty="0" smtClean="0">
                <a:solidFill>
                  <a:srgbClr val="0070C0"/>
                </a:solidFill>
                <a:latin typeface="Perpetua" pitchFamily="18" charset="0"/>
              </a:rPr>
              <a:t>c'est-à-dire un ensemble d’idées propres au parti unique qui dirige le pays et imposées à la population par </a:t>
            </a:r>
            <a:r>
              <a:rPr lang="fr-FR" sz="2200" b="1" dirty="0" smtClean="0">
                <a:solidFill>
                  <a:srgbClr val="FF0000"/>
                </a:solidFill>
                <a:latin typeface="Perpetua" pitchFamily="18" charset="0"/>
              </a:rPr>
              <a:t>la propagande</a:t>
            </a:r>
            <a:r>
              <a:rPr lang="fr-FR" sz="2200" dirty="0" smtClean="0">
                <a:solidFill>
                  <a:srgbClr val="FF0000"/>
                </a:solidFill>
                <a:latin typeface="Perpetua" pitchFamily="18" charset="0"/>
              </a:rPr>
              <a:t> </a:t>
            </a:r>
            <a:r>
              <a:rPr lang="fr-FR" sz="2200" dirty="0" smtClean="0">
                <a:solidFill>
                  <a:srgbClr val="0070C0"/>
                </a:solidFill>
                <a:latin typeface="Perpetua" pitchFamily="18" charset="0"/>
              </a:rPr>
              <a:t>et </a:t>
            </a:r>
            <a:r>
              <a:rPr lang="fr-FR" sz="2200" b="1" dirty="0" smtClean="0">
                <a:solidFill>
                  <a:srgbClr val="FF0000"/>
                </a:solidFill>
                <a:latin typeface="Perpetua" pitchFamily="18" charset="0"/>
              </a:rPr>
              <a:t>la terreur de masse.</a:t>
            </a:r>
          </a:p>
          <a:p>
            <a:pPr algn="just"/>
            <a:endParaRPr lang="fr-FR" sz="2200" dirty="0" smtClean="0">
              <a:solidFill>
                <a:srgbClr val="0070C0"/>
              </a:solidFill>
              <a:latin typeface="Perpetua" pitchFamily="18" charset="0"/>
            </a:endParaRPr>
          </a:p>
          <a:p>
            <a:pPr algn="just"/>
            <a:r>
              <a:rPr lang="fr-FR" sz="2200" b="1" dirty="0" smtClean="0">
                <a:solidFill>
                  <a:srgbClr val="0070C0"/>
                </a:solidFill>
                <a:latin typeface="Perpetua" pitchFamily="18" charset="0"/>
              </a:rPr>
              <a:t>3)</a:t>
            </a:r>
            <a:r>
              <a:rPr lang="fr-FR" sz="2200" dirty="0" smtClean="0">
                <a:solidFill>
                  <a:srgbClr val="0070C0"/>
                </a:solidFill>
                <a:latin typeface="Perpetua" pitchFamily="18" charset="0"/>
              </a:rPr>
              <a:t> Un régime totalitaire contrôle enfin toute la société (rôle de la censure, contrôle de la justice, encadrement de la jeunesse…) pour pouvoir </a:t>
            </a:r>
            <a:r>
              <a:rPr lang="fr-FR" sz="2200" b="1" dirty="0" smtClean="0">
                <a:solidFill>
                  <a:srgbClr val="FF0000"/>
                </a:solidFill>
                <a:latin typeface="Perpetua" pitchFamily="18" charset="0"/>
              </a:rPr>
              <a:t>endoctriner la population</a:t>
            </a:r>
            <a:r>
              <a:rPr lang="fr-FR" sz="2200" dirty="0" smtClean="0">
                <a:solidFill>
                  <a:srgbClr val="FF0000"/>
                </a:solidFill>
                <a:latin typeface="Perpetua" pitchFamily="18" charset="0"/>
              </a:rPr>
              <a:t> </a:t>
            </a:r>
            <a:r>
              <a:rPr lang="fr-FR" sz="2200" dirty="0" smtClean="0">
                <a:solidFill>
                  <a:srgbClr val="0070C0"/>
                </a:solidFill>
                <a:latin typeface="Perpetua" pitchFamily="18" charset="0"/>
              </a:rPr>
              <a:t>et lui transmettre l’ensemble de ses idées.</a:t>
            </a:r>
          </a:p>
          <a:p>
            <a:endParaRPr lang="fr-FR" sz="1600" dirty="0" smtClean="0">
              <a:solidFill>
                <a:srgbClr val="0070C0"/>
              </a:solidFill>
            </a:endParaRPr>
          </a:p>
          <a:p>
            <a:endParaRPr lang="fr-FR" sz="1600" dirty="0"/>
          </a:p>
        </p:txBody>
      </p:sp>
      <p:pic>
        <p:nvPicPr>
          <p:cNvPr id="17412" name="Picture 4" descr="http://unetudianthistorien.files.wordpress.com/2012/05/adolf-hitle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5373216"/>
            <a:ext cx="2088232" cy="1392155"/>
          </a:xfrm>
          <a:prstGeom prst="rect">
            <a:avLst/>
          </a:prstGeom>
          <a:noFill/>
        </p:spPr>
      </p:pic>
      <p:pic>
        <p:nvPicPr>
          <p:cNvPr id="17414" name="Picture 6" descr="http://farm3.staticflickr.com/2547/4402199224_b65311e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5733256"/>
            <a:ext cx="1771250" cy="112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925" decel="100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925" decel="100000"/>
                                        <p:tgtEl>
                                          <p:spTgt spid="174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1925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1925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26064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Perpetua" pitchFamily="18" charset="0"/>
              </a:rPr>
              <a:t>II- </a:t>
            </a:r>
            <a:r>
              <a:rPr lang="fr-FR" sz="3200" b="1" u="sng" dirty="0" smtClean="0">
                <a:solidFill>
                  <a:srgbClr val="FF0000"/>
                </a:solidFill>
                <a:latin typeface="Perpetua" pitchFamily="18" charset="0"/>
              </a:rPr>
              <a:t>Le régime totalitaire soviétique :</a:t>
            </a:r>
            <a:endParaRPr lang="fr-FR" sz="3200" b="1" u="sng" dirty="0">
              <a:solidFill>
                <a:srgbClr val="FF0000"/>
              </a:solidFill>
              <a:latin typeface="Perpetua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47664" y="109512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1) </a:t>
            </a:r>
            <a:r>
              <a:rPr lang="fr-FR" sz="2400" b="1" u="sng" dirty="0" smtClean="0">
                <a:solidFill>
                  <a:srgbClr val="FF0000"/>
                </a:solidFill>
                <a:latin typeface="Perpetua" pitchFamily="18" charset="0"/>
              </a:rPr>
              <a:t>Un régime fondé par Lénine (1917-1924)…</a:t>
            </a:r>
            <a:endParaRPr lang="fr-FR" sz="2400" b="1" u="sng" dirty="0">
              <a:solidFill>
                <a:srgbClr val="FF0000"/>
              </a:solidFill>
              <a:latin typeface="Perpet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uillaume\Desktop\Lén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7008" cy="6858000"/>
          </a:xfrm>
          <a:prstGeom prst="rect">
            <a:avLst/>
          </a:prstGeom>
          <a:noFill/>
        </p:spPr>
      </p:pic>
      <p:pic>
        <p:nvPicPr>
          <p:cNvPr id="2051" name="Picture 3" descr="C:\Users\Guillaume\Desktop\Tex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83493"/>
            <a:ext cx="3312368" cy="4137595"/>
          </a:xfrm>
          <a:prstGeom prst="rect">
            <a:avLst/>
          </a:prstGeom>
          <a:noFill/>
        </p:spPr>
      </p:pic>
      <p:pic>
        <p:nvPicPr>
          <p:cNvPr id="2053" name="Picture 5" descr="http://1.bp.blogspot.com/-vZQ-WCAndMg/TwR66hfT68I/AAAAAAAAAhM/gwXlEOunm_4/s1600/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437112"/>
            <a:ext cx="2952328" cy="2283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5536" y="154369"/>
            <a:ext cx="835292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solidFill>
                  <a:srgbClr val="0070C0"/>
                </a:solidFill>
                <a:latin typeface="Perpetua" pitchFamily="18" charset="0"/>
              </a:rPr>
              <a:t>Je retiens :</a:t>
            </a:r>
          </a:p>
          <a:p>
            <a:endParaRPr lang="fr-FR" dirty="0" smtClean="0">
              <a:solidFill>
                <a:srgbClr val="0070C0"/>
              </a:solidFill>
              <a:latin typeface="Perpetua" pitchFamily="18" charset="0"/>
            </a:endParaRPr>
          </a:p>
          <a:p>
            <a:pPr algn="just"/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En octobre 1917, Lénine arrive au pouvoir par la révolution russe et impose le communisme avec l’aide de son parti bolchévique. </a:t>
            </a:r>
          </a:p>
          <a:p>
            <a:pPr algn="just"/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 </a:t>
            </a:r>
          </a:p>
          <a:p>
            <a:pPr algn="just"/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L’idéologie du communisme repose sur l’instauration d’une société sans classes où la propriété privée serait abolie et les intérêts des ouvriers et des paysans mieux défendus. </a:t>
            </a:r>
          </a:p>
          <a:p>
            <a:pPr algn="just"/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 </a:t>
            </a:r>
          </a:p>
          <a:p>
            <a:pPr algn="just"/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Pour imposer le communisme, Lénine s’impose comme 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un dictateur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 : il rétablit la censure, crée une police politique (la Tcheka) pour traquer les opposants au nouveau régime et prend le contrôle des tribunaux et de l’économie.</a:t>
            </a:r>
          </a:p>
          <a:p>
            <a:pPr algn="just"/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 </a:t>
            </a:r>
          </a:p>
          <a:p>
            <a:pPr algn="just"/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Il crée 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</a:rPr>
              <a:t>la IIIe Internationale</a:t>
            </a:r>
            <a:r>
              <a:rPr lang="fr-FR" sz="2400" b="1" dirty="0" smtClean="0">
                <a:solidFill>
                  <a:srgbClr val="0070C0"/>
                </a:solidFill>
                <a:latin typeface="Perpetua" pitchFamily="18" charset="0"/>
              </a:rPr>
              <a:t>,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</a:rPr>
              <a:t> une organisation visant à étendre l’idéologie communiste dans les autres pays du monde.</a:t>
            </a:r>
          </a:p>
          <a:p>
            <a:r>
              <a:rPr lang="fr-FR" dirty="0" smtClean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theatrum-belli.com/media/02/00/2745380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88753"/>
            <a:ext cx="4104456" cy="606924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95536" y="25135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Petit test de début de cours :</a:t>
            </a:r>
            <a:endParaRPr lang="fr-FR" b="1" u="sng" dirty="0"/>
          </a:p>
        </p:txBody>
      </p:sp>
      <p:sp>
        <p:nvSpPr>
          <p:cNvPr id="6" name="ZoneTexte 5"/>
          <p:cNvSpPr txBox="1"/>
          <p:nvPr/>
        </p:nvSpPr>
        <p:spPr>
          <a:xfrm>
            <a:off x="5004048" y="126876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Consigne :</a:t>
            </a:r>
          </a:p>
          <a:p>
            <a:pPr algn="ctr"/>
            <a:endParaRPr lang="fr-FR" b="1" u="sng" dirty="0" smtClean="0"/>
          </a:p>
          <a:p>
            <a:pPr algn="ctr"/>
            <a:r>
              <a:rPr lang="fr-FR" dirty="0" smtClean="0"/>
              <a:t>Décrire et expliquer le message de cette affiche.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1279</TotalTime>
  <Words>633</Words>
  <Application>Microsoft Office PowerPoint</Application>
  <PresentationFormat>Affichage à l'écran (4:3)</PresentationFormat>
  <Paragraphs>103</Paragraphs>
  <Slides>33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3" baseType="lpstr">
      <vt:lpstr>Andalus</vt:lpstr>
      <vt:lpstr>Arial</vt:lpstr>
      <vt:lpstr>Calibri</vt:lpstr>
      <vt:lpstr>Lucida Sans Unicode</vt:lpstr>
      <vt:lpstr>Perpetua</vt:lpstr>
      <vt:lpstr>Times New Roman</vt:lpstr>
      <vt:lpstr>Verdana</vt:lpstr>
      <vt:lpstr>Wingdings 2</vt:lpstr>
      <vt:lpstr>Wingdings 3</vt:lpstr>
      <vt:lpstr>Rotonde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Guillaume</dc:creator>
  <cp:lastModifiedBy>GUILLAUME CONTIVAL</cp:lastModifiedBy>
  <cp:revision>167</cp:revision>
  <dcterms:created xsi:type="dcterms:W3CDTF">2012-10-11T20:02:30Z</dcterms:created>
  <dcterms:modified xsi:type="dcterms:W3CDTF">2016-07-07T14:52:31Z</dcterms:modified>
</cp:coreProperties>
</file>