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7" r:id="rId10"/>
    <p:sldId id="264" r:id="rId11"/>
    <p:sldId id="273" r:id="rId12"/>
    <p:sldId id="268" r:id="rId13"/>
    <p:sldId id="266" r:id="rId14"/>
    <p:sldId id="269" r:id="rId15"/>
    <p:sldId id="263" r:id="rId16"/>
    <p:sldId id="270" r:id="rId17"/>
    <p:sldId id="271" r:id="rId18"/>
    <p:sldId id="272" r:id="rId19"/>
    <p:sldId id="274" r:id="rId20"/>
    <p:sldId id="285" r:id="rId21"/>
    <p:sldId id="275" r:id="rId22"/>
    <p:sldId id="276" r:id="rId23"/>
    <p:sldId id="277" r:id="rId24"/>
    <p:sldId id="280" r:id="rId25"/>
    <p:sldId id="279" r:id="rId26"/>
    <p:sldId id="278" r:id="rId27"/>
    <p:sldId id="281" r:id="rId28"/>
    <p:sldId id="282" r:id="rId29"/>
    <p:sldId id="286" r:id="rId30"/>
    <p:sldId id="287" r:id="rId31"/>
    <p:sldId id="289" r:id="rId32"/>
    <p:sldId id="290" r:id="rId33"/>
    <p:sldId id="288" r:id="rId34"/>
    <p:sldId id="291" r:id="rId35"/>
    <p:sldId id="293" r:id="rId36"/>
    <p:sldId id="294" r:id="rId37"/>
    <p:sldId id="292" r:id="rId38"/>
    <p:sldId id="295" r:id="rId39"/>
    <p:sldId id="296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54A61-AC34-46BB-B203-3F6A6A506A3A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45105-CCC7-4990-9C6C-DB595ED7B7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5105-CCC7-4990-9C6C-DB595ED7B71F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5105-CCC7-4990-9C6C-DB595ED7B71F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5105-CCC7-4990-9C6C-DB595ED7B71F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A7E815A-B4CC-4F29-80A7-FF8D69E1311C}" type="datetimeFigureOut">
              <a:rPr lang="fr-FR" smtClean="0"/>
              <a:pPr/>
              <a:t>24/12/2012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3FB8CBF-E453-4D4C-921D-D3C3C71DA5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uillaume\Desktop\Cours%20Plaisance%20du%20Gers\3e\La%20Seconde%20Guerre%20mondiale\Bataille%20de%20Stalingrad%20final.mp4" TargetMode="Externa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428471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SECONDE GUERRE MONDIALE : </a:t>
            </a:r>
          </a:p>
          <a:p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UNE GUERRE D’ANEANTISSEMENT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332656"/>
            <a:ext cx="8496944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866" name="Picture 2" descr="http://www.larousse.fr/encyclopedie/data/images/1008178-Franklin_Delano_Roosevelt_d%C3%A9claration_de_guerre_contre_le_Jap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400403"/>
            <a:ext cx="3240360" cy="2484981"/>
          </a:xfrm>
          <a:prstGeom prst="rect">
            <a:avLst/>
          </a:prstGeom>
          <a:noFill/>
        </p:spPr>
      </p:pic>
      <p:pic>
        <p:nvPicPr>
          <p:cNvPr id="36868" name="Picture 4" descr="http://perso.wanadoo.fr/seconde.guerre.mondiale/chrono_normandy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57864"/>
            <a:ext cx="3240360" cy="2467280"/>
          </a:xfrm>
          <a:prstGeom prst="rect">
            <a:avLst/>
          </a:prstGeom>
          <a:noFill/>
        </p:spPr>
      </p:pic>
      <p:pic>
        <p:nvPicPr>
          <p:cNvPr id="36870" name="Picture 6" descr="http://www.prof2000.pt/users/anaroda/frances/images/debarquement_normand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4686044"/>
            <a:ext cx="3240360" cy="2199340"/>
          </a:xfrm>
          <a:prstGeom prst="rect">
            <a:avLst/>
          </a:prstGeom>
          <a:noFill/>
        </p:spPr>
      </p:pic>
      <p:pic>
        <p:nvPicPr>
          <p:cNvPr id="36872" name="Picture 8" descr="http://i45.servimg.com/u/f45/12/35/69/37/enfant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7" y="2276872"/>
            <a:ext cx="3194111" cy="2376264"/>
          </a:xfrm>
          <a:prstGeom prst="rect">
            <a:avLst/>
          </a:prstGeom>
          <a:noFill/>
        </p:spPr>
      </p:pic>
      <p:pic>
        <p:nvPicPr>
          <p:cNvPr id="36876" name="Picture 12" descr="http://www.ajpn.org/images-comms/1271402399_hitler_eiff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437902"/>
            <a:ext cx="2843808" cy="3447482"/>
          </a:xfrm>
          <a:prstGeom prst="rect">
            <a:avLst/>
          </a:prstGeom>
          <a:noFill/>
        </p:spPr>
      </p:pic>
      <p:pic>
        <p:nvPicPr>
          <p:cNvPr id="12" name="Picture 10" descr="http://290364.canalblog.com/images/2_WW_fosse_commu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276872"/>
            <a:ext cx="2843808" cy="237626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v5.org/apocalypse/IMG/arton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5664629" cy="424847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7504" y="181089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fr-FR" b="1" u="sng" dirty="0" smtClean="0">
                <a:latin typeface="Arial" pitchFamily="34" charset="0"/>
                <a:cs typeface="Arial" pitchFamily="34" charset="0"/>
              </a:rPr>
              <a:t>La stratégie d’attaque à l’ouest :</a:t>
            </a:r>
          </a:p>
          <a:p>
            <a:endParaRPr lang="fr-FR" sz="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latin typeface="Arial" pitchFamily="34" charset="0"/>
                <a:cs typeface="Arial" pitchFamily="34" charset="0"/>
              </a:rPr>
              <a:t>Une fois la Pologne envahie, Hitler déclare la guerre à la France et met en place une stratégie rusée basée sur </a:t>
            </a:r>
            <a:r>
              <a:rPr lang="fr-FR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 Blitzkrieg : la guerre éclair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506" name="Picture 2" descr="http://1.bp.blogspot.com/-d_FXyv7IIPU/TfMx46AkGHI/AAAAAAAAARc/4rOobwO6yVQ/s1600/photo%2Bvil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268760"/>
            <a:ext cx="2849894" cy="170993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228184" y="299695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Arial" pitchFamily="34" charset="0"/>
                <a:cs typeface="Arial" pitchFamily="34" charset="0"/>
              </a:rPr>
              <a:t>Forts de la ligne Maginot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779912" y="2636912"/>
            <a:ext cx="2232248" cy="129614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g.over-blog.com/500x305/1/11/05/86/Divers-2010-et-suivantes/Dynamo-ope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573016"/>
            <a:ext cx="3112202" cy="1901902"/>
          </a:xfrm>
          <a:prstGeom prst="rect">
            <a:avLst/>
          </a:prstGeom>
          <a:noFill/>
        </p:spPr>
      </p:pic>
      <p:pic>
        <p:nvPicPr>
          <p:cNvPr id="25605" name="Picture 5" descr="C:\Users\Guillaume\Desktop\Blitzkrieg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268760"/>
            <a:ext cx="3064950" cy="1711379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5796136" y="2967335"/>
            <a:ext cx="331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latin typeface="Arial" pitchFamily="34" charset="0"/>
                <a:cs typeface="Arial" pitchFamily="34" charset="0"/>
              </a:rPr>
              <a:t>Soldats allemands traversant la forêt des Ardennes pour prendre à revers l’ennemi.</a:t>
            </a:r>
            <a:endParaRPr lang="fr-FR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40152" y="5445224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1" i="1" dirty="0" smtClean="0">
                <a:latin typeface="Arial" pitchFamily="34" charset="0"/>
                <a:cs typeface="Arial" pitchFamily="34" charset="0"/>
              </a:rPr>
              <a:t>Armées britanniques et françaises repoussées par les allemands sur les bords de la Manche.</a:t>
            </a:r>
            <a:endParaRPr lang="fr-FR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Guillaume\Desktop\Blitzkrie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5620293" cy="3672408"/>
          </a:xfrm>
          <a:prstGeom prst="rect">
            <a:avLst/>
          </a:prstGeom>
          <a:noFill/>
        </p:spPr>
      </p:pic>
      <p:sp>
        <p:nvSpPr>
          <p:cNvPr id="10" name="Flèche gauche 9"/>
          <p:cNvSpPr/>
          <p:nvPr/>
        </p:nvSpPr>
        <p:spPr>
          <a:xfrm>
            <a:off x="2771800" y="3573015"/>
            <a:ext cx="854688" cy="438203"/>
          </a:xfrm>
          <a:prstGeom prst="leftArrow">
            <a:avLst/>
          </a:prstGeom>
          <a:solidFill>
            <a:srgbClr val="FF0000">
              <a:alpha val="6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7504" y="181089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fr-FR" b="1" u="sng" dirty="0" smtClean="0">
                <a:latin typeface="Arial" pitchFamily="34" charset="0"/>
                <a:cs typeface="Arial" pitchFamily="34" charset="0"/>
              </a:rPr>
              <a:t>La stratégie d’attaque à l’ouest :</a:t>
            </a:r>
          </a:p>
          <a:p>
            <a:endParaRPr lang="fr-FR" sz="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latin typeface="Arial" pitchFamily="34" charset="0"/>
                <a:cs typeface="Arial" pitchFamily="34" charset="0"/>
              </a:rPr>
              <a:t>Une fois la Pologne envahie, Hitler déclare la guerre à la France et met en place une stratégie rusée basée sur </a:t>
            </a:r>
            <a:r>
              <a:rPr lang="fr-FR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 Blitzkrieg : la guerre éclair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Guillaume\Desktop\Guerre en Europ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57606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1166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Le début de la guerre en Europe : carte p. 64</a:t>
            </a:r>
            <a:endParaRPr lang="fr-FR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55776" y="2420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35696" y="26996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95936" y="22048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827584" y="1988840"/>
            <a:ext cx="936104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434" name="Picture 2" descr="http://de.img.v4.skyrock.net/2862/66992862/pics/269221053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48680"/>
            <a:ext cx="2736304" cy="2052229"/>
          </a:xfrm>
          <a:prstGeom prst="rect">
            <a:avLst/>
          </a:prstGeom>
          <a:noFill/>
        </p:spPr>
      </p:pic>
      <p:pic>
        <p:nvPicPr>
          <p:cNvPr id="18436" name="Picture 4" descr="http://prisons-cherche-midi-mauzac.com/wp-content/uploads/2010/09/hitler-a-paris-cedric-gru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88653"/>
            <a:ext cx="2287425" cy="3620667"/>
          </a:xfrm>
          <a:prstGeom prst="rect">
            <a:avLst/>
          </a:prstGeom>
          <a:noFill/>
        </p:spPr>
      </p:pic>
      <p:cxnSp>
        <p:nvCxnSpPr>
          <p:cNvPr id="13" name="Connecteur droit avec flèche 12"/>
          <p:cNvCxnSpPr/>
          <p:nvPr/>
        </p:nvCxnSpPr>
        <p:spPr>
          <a:xfrm flipH="1" flipV="1">
            <a:off x="1691680" y="3284984"/>
            <a:ext cx="4536504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940152" y="6381328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Arial" pitchFamily="34" charset="0"/>
                <a:cs typeface="Arial" pitchFamily="34" charset="0"/>
              </a:rPr>
              <a:t>La France occupée (cours suivant)</a:t>
            </a:r>
            <a:endParaRPr lang="fr-FR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181089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fr-FR" b="1" u="sng" dirty="0" smtClean="0">
                <a:latin typeface="Arial" pitchFamily="34" charset="0"/>
                <a:cs typeface="Arial" pitchFamily="34" charset="0"/>
              </a:rPr>
              <a:t>La stratégie d’attaque à l’ouest :</a:t>
            </a:r>
          </a:p>
          <a:p>
            <a:endParaRPr lang="fr-FR" sz="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latin typeface="Arial" pitchFamily="34" charset="0"/>
                <a:cs typeface="Arial" pitchFamily="34" charset="0"/>
              </a:rPr>
              <a:t>Puis Hitler attaque le Royaume-Uni de Winston Churchill... qui résiste !</a:t>
            </a:r>
          </a:p>
        </p:txBody>
      </p:sp>
      <p:pic>
        <p:nvPicPr>
          <p:cNvPr id="24582" name="Picture 6" descr="http://www.histoquiz-contemporain.com/photos/photoscartes/49,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58995"/>
            <a:ext cx="2690774" cy="2181973"/>
          </a:xfrm>
          <a:prstGeom prst="rect">
            <a:avLst/>
          </a:prstGeom>
          <a:noFill/>
        </p:spPr>
      </p:pic>
      <p:pic>
        <p:nvPicPr>
          <p:cNvPr id="24586" name="Picture 10" descr="http://i34.servimg.com/u/f34/12/02/33/38/hurric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904985"/>
            <a:ext cx="3672408" cy="2116303"/>
          </a:xfrm>
          <a:prstGeom prst="rect">
            <a:avLst/>
          </a:prstGeom>
          <a:noFill/>
        </p:spPr>
      </p:pic>
      <p:pic>
        <p:nvPicPr>
          <p:cNvPr id="24588" name="Picture 12" descr="http://www.histoquiz-contemporain.com/photos/photoscartes/49,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980728"/>
            <a:ext cx="2808312" cy="2160240"/>
          </a:xfrm>
          <a:prstGeom prst="rect">
            <a:avLst/>
          </a:prstGeom>
          <a:noFill/>
        </p:spPr>
      </p:pic>
      <p:pic>
        <p:nvPicPr>
          <p:cNvPr id="24590" name="Picture 14" descr="http://upload.wikimedia.org/wikipedia/commons/thumb/5/52/Raid_by_the_8th_Air_Force.jpg/751px-Raid_by_the_8th_Air_Fo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3384376" cy="270640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95536" y="3193231"/>
            <a:ext cx="9217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Arial" pitchFamily="34" charset="0"/>
                <a:cs typeface="Arial" pitchFamily="34" charset="0"/>
              </a:rPr>
              <a:t>Bombardement de Londres par les Allemands pendant la bataille d’Angleterre (juillet 1940-mai 1941).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92" name="Picture 16" descr="http://www.histoquiz-contemporain.com/photos/photoscartes/49,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980727"/>
            <a:ext cx="2736304" cy="2139293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3995936" y="60932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Arial" pitchFamily="34" charset="0"/>
                <a:cs typeface="Arial" pitchFamily="34" charset="0"/>
              </a:rPr>
              <a:t>La puissante </a:t>
            </a:r>
            <a:r>
              <a:rPr lang="fr-FR" sz="1400" b="1" i="1" dirty="0" smtClean="0">
                <a:latin typeface="Arial" pitchFamily="34" charset="0"/>
                <a:cs typeface="Arial" pitchFamily="34" charset="0"/>
              </a:rPr>
              <a:t>Royale Air Force 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anglaise ayant mis en défaite l’armée allemande.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Guillaume\Desktop\Guerre en Europ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57606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1166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Le début de la guerre en Europe : carte p. 64</a:t>
            </a:r>
            <a:endParaRPr lang="fr-FR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55776" y="2420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35696" y="26996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95936" y="22048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635896" y="2204864"/>
            <a:ext cx="1008112" cy="864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940152" y="502221"/>
            <a:ext cx="3131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fr-FR" b="1" u="sng" dirty="0" smtClean="0">
                <a:latin typeface="Arial" pitchFamily="34" charset="0"/>
                <a:cs typeface="Arial" pitchFamily="34" charset="0"/>
              </a:rPr>
              <a:t>L’attaque de l’URSS de Staline pour éradiquer le communisme :</a:t>
            </a:r>
          </a:p>
          <a:p>
            <a:endParaRPr lang="fr-FR" sz="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latin typeface="Arial" pitchFamily="34" charset="0"/>
                <a:cs typeface="Arial" pitchFamily="34" charset="0"/>
              </a:rPr>
              <a:t>Echouant face au Royaume-Uni, Hitler se tourne vers le front de l’est :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c’est l’opération Barbarossa.</a:t>
            </a:r>
          </a:p>
        </p:txBody>
      </p:sp>
      <p:pic>
        <p:nvPicPr>
          <p:cNvPr id="27650" name="Picture 2" descr="http://www.historylearningsite.co.uk/fileadmin/historyLearningSite/opera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84725"/>
            <a:ext cx="2808312" cy="1752387"/>
          </a:xfrm>
          <a:prstGeom prst="rect">
            <a:avLst/>
          </a:prstGeom>
          <a:noFill/>
        </p:spPr>
      </p:pic>
      <p:pic>
        <p:nvPicPr>
          <p:cNvPr id="27652" name="Picture 4" descr="http://1.bp.blogspot.com/_PnjruCyyH70/SiC16fa1lBI/AAAAAAAAAX8/N0wbpYBB3e4/s400/1941%2Bbarbarossa%2B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2695" y="4581128"/>
            <a:ext cx="2849785" cy="201622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15588"/>
            <a:ext cx="89644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Je retiens 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(carte p. 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64)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03848" y="980728"/>
            <a:ext cx="5868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En septembre 1939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, l’Allemagne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envahit la Pologne pour récupérer le couloir de Dantzig 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: c’est le début de la guerre. 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04864" y="2420888"/>
            <a:ext cx="59036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A l’ouest,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la France est vaincue dès juin 1940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 et doit collaborer avec les Allemands. Mais de juillet 1940 à mai 1941, la puissante armée de l’air anglaise résiste aux offensives allemandes contre le Royaume-Uni. Hitler se tourne alors vers le front de l’est.</a:t>
            </a:r>
          </a:p>
          <a:p>
            <a:endParaRPr lang="fr-FR" sz="2000" dirty="0">
              <a:latin typeface="Perpetu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229200"/>
            <a:ext cx="8820472" cy="16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79512" y="495568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Dès juin 1941</a:t>
            </a:r>
            <a:r>
              <a:rPr lang="fr-FR" sz="2400" dirty="0" smtClean="0">
                <a:solidFill>
                  <a:srgbClr val="FF000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,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l’Allemagne attaque l’URSS de Staline</a:t>
            </a:r>
            <a:r>
              <a:rPr lang="fr-FR" sz="2400" dirty="0" smtClean="0">
                <a:solidFill>
                  <a:srgbClr val="0070C0"/>
                </a:solidFill>
                <a:latin typeface="Perpetua" pitchFamily="18" charset="0"/>
                <a:ea typeface="Calibri" pitchFamily="34" charset="0"/>
                <a:cs typeface="Arial" pitchFamily="34" charset="0"/>
              </a:rPr>
              <a:t> : c’est l’opération Barbarossa. Hitler, qui rompt ainsi le pacte de non agression passé avec Staline avant la guerre, multiplie les succès militaires jusqu’en 1942 en Europe.</a:t>
            </a:r>
            <a:endParaRPr lang="fr-FR" sz="2400" dirty="0" smtClean="0"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11" name="Picture 2" descr="C:\Users\Guillaume\Desktop\Couloir de danz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2935244" cy="1656184"/>
          </a:xfrm>
          <a:prstGeom prst="rect">
            <a:avLst/>
          </a:prstGeom>
          <a:noFill/>
        </p:spPr>
      </p:pic>
      <p:pic>
        <p:nvPicPr>
          <p:cNvPr id="12" name="Picture 2" descr="C:\Users\Guillaume\Desktop\Blitzkrie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90" y="2708920"/>
            <a:ext cx="2975450" cy="194421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6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23528" y="231031"/>
            <a:ext cx="9073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guerre sur le front Asiatique :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76470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Carte 3 p. 65</a:t>
            </a:r>
            <a:endParaRPr lang="fr-F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\Desktop\Guerre dans le Pacifiq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6264696" cy="50405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328592"/>
            <a:ext cx="9144000" cy="15294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5469031"/>
            <a:ext cx="90719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1)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Quelle grande puissance domine le Pacifique dès 1934 ? De qui est-elle l’alliée ? 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Quelles ont été les étapes de son agrandissement ? 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3)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Quelle base appartenant aux Etats-Unis cette grande puissance a-t-elle bombardé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 07 décembre 1941 ? Quelle en a été la conséquence ?</a:t>
            </a:r>
            <a:endParaRPr kumimoji="0" lang="fr-FR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Users\Guillaume\Desktop\Samura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7" y="30823"/>
            <a:ext cx="2987824" cy="5054361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39552" y="22048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88024" y="235991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: caoutchouc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43608" y="27809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88024" y="263691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 : pétrole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92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92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92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92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925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925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192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92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92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92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92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92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9512" y="3714855"/>
            <a:ext cx="87129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 Asie,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 Japon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(allié à l’Allemagne) est une grande puissance, en pleine expansion depuis le début des années 30 et contrôlant de très nombreux territoires dans le Pacifique.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 07 décembre 1941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le bombardement de la base américaine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Pearl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Harbor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par les japonais entraîne l’entrée en guerre des Etats-Unis.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 descr="http://img.over-blog.com/348x400/5/00/18/96/kamikaz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2664296" cy="3062409"/>
          </a:xfrm>
          <a:prstGeom prst="rect">
            <a:avLst/>
          </a:prstGeom>
          <a:noFill/>
        </p:spPr>
      </p:pic>
      <p:pic>
        <p:nvPicPr>
          <p:cNvPr id="31751" name="Picture 7" descr="http://www.iceberg911.net/histoire01-attaque-pearl-harb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4010"/>
            <a:ext cx="3758744" cy="306097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95536" y="3284984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Arial" pitchFamily="34" charset="0"/>
                <a:cs typeface="Arial" pitchFamily="34" charset="0"/>
              </a:rPr>
              <a:t>Attaque de Pearl </a:t>
            </a:r>
            <a:r>
              <a:rPr lang="fr-FR" sz="1200" i="1" dirty="0" err="1" smtClean="0">
                <a:latin typeface="Arial" pitchFamily="34" charset="0"/>
                <a:cs typeface="Arial" pitchFamily="34" charset="0"/>
              </a:rPr>
              <a:t>Harbor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, le 07 décembre 1941</a:t>
            </a:r>
            <a:endParaRPr lang="fr-FR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48064" y="3296017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Arial" pitchFamily="34" charset="0"/>
                <a:cs typeface="Arial" pitchFamily="34" charset="0"/>
              </a:rPr>
              <a:t>Kamikaze japonais</a:t>
            </a:r>
            <a:endParaRPr lang="fr-FR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95936" y="60119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Visualisation de l’extrait d’Apocalypse</a:t>
            </a:r>
            <a:endParaRPr lang="fr-FR" b="1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170056"/>
            <a:ext cx="8964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II- 1942-1945 : les contre-offensives victorieuses des Alliés</a:t>
            </a:r>
            <a:endParaRPr lang="fr-FR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11560" y="980728"/>
            <a:ext cx="79208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kumimoji="0" lang="fr-FR" sz="240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défaite allemande à Stalingrad : un tournant décisif dans la guerre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 descr="C:\Users\Guillaume\Desktop\Guerre en Europ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49685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4932040" y="3068960"/>
            <a:ext cx="936104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841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-10810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INTRODUCTION </a:t>
            </a:r>
            <a:r>
              <a:rPr lang="fr-FR" sz="3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3" name="Image 2" descr="C:\Users\Guillaume\Desktop\Les phases de la 2nd Guerr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88569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44016" y="3344793"/>
            <a:ext cx="91085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1)  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En quelle année la Seconde Guerre mondiale débute-t-elle ? En quelle année s’achève-t-elle ? Ecrire les deux dates sur la frise.</a:t>
            </a:r>
          </a:p>
          <a:p>
            <a:pPr marL="342900" indent="-342900">
              <a:buAutoNum type="arabicParenR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2) 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Quelles sont les forces qui s’affrontent durant la Seconde Guerre mondiale ? Où la guerre se déroule-t-elle sur la planète ?</a:t>
            </a:r>
          </a:p>
          <a:p>
            <a:pPr marL="342900" indent="-342900">
              <a:buAutoNum type="arabicParenR"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  Entourer les deux évènements provoquant l’entrée en guerre de l’URSS et des Etats-Unis.</a:t>
            </a:r>
          </a:p>
          <a:p>
            <a:pPr marL="342900" indent="-342900"/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4)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  Choisir une couleur et colorier les deux phases du conflit. Observe les évènements se déroulant entre 1939 et 1945 pour trouver chacune des deux phases.</a:t>
            </a:r>
          </a:p>
          <a:p>
            <a:pPr marL="342900" indent="-342900"/>
            <a:endParaRPr lang="fr-FR" b="1" dirty="0" smtClean="0"/>
          </a:p>
          <a:p>
            <a:pPr marL="342900" indent="-342900">
              <a:buAutoNum type="arabicParenR"/>
            </a:pP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uillaume\Desktop\Bataille de Stalingr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57559" cy="446449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259632" y="4674622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La ville de Stalingrad et la stratégie d’attaque des </a:t>
            </a:r>
            <a:r>
              <a:rPr lang="fr-FR" sz="1600" i="1" dirty="0" smtClean="0"/>
              <a:t>Russes</a:t>
            </a:r>
          </a:p>
          <a:p>
            <a:pPr algn="ctr"/>
            <a:r>
              <a:rPr lang="fr-FR" sz="1600" i="1" dirty="0" smtClean="0"/>
              <a:t>EXPLICATION GENERALE</a:t>
            </a:r>
            <a:endParaRPr lang="fr-FR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Guillaume\Desktop\Stalingr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3"/>
            <a:ext cx="4824536" cy="6774387"/>
          </a:xfrm>
          <a:prstGeom prst="rect">
            <a:avLst/>
          </a:prstGeom>
          <a:noFill/>
        </p:spPr>
      </p:pic>
      <p:pic>
        <p:nvPicPr>
          <p:cNvPr id="36870" name="Picture 6" descr="http://ed.img.v4.skyrock.net/1229/48181229/pics/241745112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60848"/>
            <a:ext cx="4283968" cy="2880320"/>
          </a:xfrm>
          <a:prstGeom prst="rect">
            <a:avLst/>
          </a:prstGeom>
          <a:noFill/>
        </p:spPr>
      </p:pic>
      <p:pic>
        <p:nvPicPr>
          <p:cNvPr id="36872" name="Picture 8" descr="http://fr.rian.ru/images/19538/30/195383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1" y="4509120"/>
            <a:ext cx="4283969" cy="2348880"/>
          </a:xfrm>
          <a:prstGeom prst="rect">
            <a:avLst/>
          </a:prstGeom>
          <a:noFill/>
        </p:spPr>
      </p:pic>
      <p:pic>
        <p:nvPicPr>
          <p:cNvPr id="9" name="Picture 4" descr="http://fr.rian.ru/images/19538/30/195383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6483"/>
            <a:ext cx="4190125" cy="237440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5496" y="44624"/>
            <a:ext cx="885698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Je retiens 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200" b="1" dirty="0" smtClean="0">
              <a:solidFill>
                <a:srgbClr val="FF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 février 1943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la défaite allemande à la bataille pour Stalingrad redonne espoir aux Alliés car elle montre que l’armée allemande peut être vaincue.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522920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Visualisation de l’extrait d’Apocalypse sur la bataille de Stalingrad :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Bataille de Stalingrad fina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5661248"/>
            <a:ext cx="1440160" cy="1080120"/>
          </a:xfrm>
          <a:prstGeom prst="rect">
            <a:avLst/>
          </a:prstGeom>
        </p:spPr>
      </p:pic>
      <p:pic>
        <p:nvPicPr>
          <p:cNvPr id="1027" name="Picture 3" descr="C:\Users\Guillaume\Desktop\Bataille de Stalin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64449"/>
            <a:ext cx="6192688" cy="3121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788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65411" y="159023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fin de la guerre en Europe : la défaite de l’Allemagne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Guillaume\Desktop\Chute de l'Allemag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4680520" cy="434054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23528" y="76470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Docs 4/5/6 p. 67</a:t>
            </a:r>
            <a:endParaRPr lang="fr-F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589240"/>
            <a:ext cx="4932040" cy="12687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-36512" y="5623500"/>
            <a:ext cx="489654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Décrire les contre-offensives victorieuses françaises ayant conduit les Alliés à la victoire.</a:t>
            </a:r>
          </a:p>
          <a:p>
            <a:pPr marL="342900" indent="-342900" algn="just"/>
            <a:endParaRPr lang="fr-FR" sz="9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3" name="Picture 9" descr="C:\Users\Guillaume\Desktop\P101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127" y="1196752"/>
            <a:ext cx="4032448" cy="3312368"/>
          </a:xfrm>
          <a:prstGeom prst="rect">
            <a:avLst/>
          </a:prstGeom>
          <a:noFill/>
        </p:spPr>
      </p:pic>
      <p:pic>
        <p:nvPicPr>
          <p:cNvPr id="1036" name="Picture 12" descr="C:\Users\Guillaume\Desktop\Légen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968552"/>
            <a:ext cx="3875478" cy="1772816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4860032" y="453060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latin typeface="Arial" pitchFamily="34" charset="0"/>
                <a:cs typeface="Arial" pitchFamily="34" charset="0"/>
              </a:rPr>
              <a:t>Extrait du débarquement : Apocalypse </a:t>
            </a:r>
          </a:p>
          <a:p>
            <a:pPr algn="ctr"/>
            <a:r>
              <a:rPr lang="fr-FR" sz="1400" b="1" i="1" dirty="0" smtClean="0">
                <a:latin typeface="Arial" pitchFamily="34" charset="0"/>
                <a:cs typeface="Arial" pitchFamily="34" charset="0"/>
              </a:rPr>
              <a:t>(4’12 =&gt; 13’30) épisode 6 </a:t>
            </a:r>
            <a:endParaRPr lang="fr-FR" sz="1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6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65411" y="159023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fin de la guerre en Europe : la défaite de l’Allemagne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Guillaume\Desktop\Chute de l'Allemag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4680520" cy="434054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23528" y="76470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Docs 4/5/6 p. 67</a:t>
            </a:r>
            <a:endParaRPr lang="fr-F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:\Users\Guillaume\Desktop\Fin de la 2nd Guerre Europe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989" y="1196752"/>
            <a:ext cx="3800475" cy="5334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5589240"/>
            <a:ext cx="4932040" cy="12687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-36512" y="5623500"/>
            <a:ext cx="48965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Décrire les contre-offensives victorieuses françaises ayant conduit les Alliés à la victoire.</a:t>
            </a:r>
          </a:p>
          <a:p>
            <a:pPr marL="342900" indent="-342900" algn="just"/>
            <a:endParaRPr lang="fr-FR" sz="9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2)  </a:t>
            </a:r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Décrire la violence des combats lors de la chute de Berlin. 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65411" y="159023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fin de la guerre en Europe : la défaite de l’Allemagne</a:t>
            </a:r>
            <a:r>
              <a:rPr kumimoji="0" lang="fr-FR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68340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Docs 4/5/6 p. 67</a:t>
            </a:r>
            <a:endParaRPr lang="fr-F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5445224"/>
            <a:ext cx="4932040" cy="12687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-36512" y="5517232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Que fait ce soldat ? Pourquoi cette photographie est-elle symbolique, Hitler s’étant juré de détruire le communisme avant le déclenchement de la guerre ?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http://lh6.ggpht.com/-bi_y-hUNBdk/TGuHnUYZZSI/AAAAAAAAAms/-YPvSlz1I1o/The_Red_Flag_by_xtrizz0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040560" cy="4036387"/>
          </a:xfrm>
          <a:prstGeom prst="rect">
            <a:avLst/>
          </a:prstGeom>
          <a:noFill/>
        </p:spPr>
      </p:pic>
      <p:pic>
        <p:nvPicPr>
          <p:cNvPr id="37892" name="Picture 4" descr="http://upload.wikimedia.org/wikipedia/commons/thumb/5/56/Stars_%26_Stripes_%26_Hitler_Dead2.jpg/220px-Stars_%26_Stripes_%26_Hitler_Dea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1" y="1124744"/>
            <a:ext cx="2902683" cy="424847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076056" y="5868561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Arial" pitchFamily="34" charset="0"/>
                <a:cs typeface="Arial" pitchFamily="34" charset="0"/>
              </a:rPr>
              <a:t>Extrait de la chute de Berlin : Apocalypse (43,25 =&gt; 46’04 Episode 6)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1520" y="5085184"/>
            <a:ext cx="612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Un soldat Russe sur le toit du Parlement allemand : le </a:t>
            </a:r>
            <a:r>
              <a:rPr lang="fr-FR" sz="1200" i="1" dirty="0" err="1" smtClean="0"/>
              <a:t>Reichtsag</a:t>
            </a:r>
            <a:endParaRPr lang="fr-FR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cndp.fr/crdp-reims/memoire/enseigner/supports_documentaires/journaux/presse_nationale/resistance_1945_05_0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9716"/>
            <a:ext cx="4248406" cy="3039244"/>
          </a:xfrm>
          <a:prstGeom prst="rect">
            <a:avLst/>
          </a:prstGeom>
          <a:noFill/>
        </p:spPr>
      </p:pic>
      <p:pic>
        <p:nvPicPr>
          <p:cNvPr id="38916" name="Picture 4" descr="http://www.cndp.fr/crdp-reims/memoire/enseigner/supports_documentaires/journaux/lexpress_1945_05_0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544" y="44624"/>
            <a:ext cx="4448944" cy="306292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3717032"/>
            <a:ext cx="9144000" cy="31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3356992"/>
            <a:ext cx="85689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A l’est, de 1943 à 1945, les troupes Russes libèrent une partie des territoires qui furent occupés par l’Allemagne et marchent vers Berlin.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Perpet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A l’ouest,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le 06 juin 1944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les armées anglaises et américaines débarquent en Normandie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pour libérer la France de l’occupation allemande et définitivement vaincre l’Allemagne affaiblie.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erpetu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Le 08 mai 1945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l’Allemagne capitule sans conditions :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c’est la fin de la guerre en Europe.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260648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fr-FR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fin de la guerre en Asie : la défaite du Japon.</a:t>
            </a:r>
            <a:endParaRPr lang="fr-F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34818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Arial" pitchFamily="34" charset="0"/>
                <a:cs typeface="Arial" pitchFamily="34" charset="0"/>
              </a:rPr>
              <a:t>Bombes atomiques lâchées sur Hiroshima et Nagasaki en août 1945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6" name="Picture 6" descr="http://upload.wikimedia.org/wikipedia/commons/thumb/5/54/Atomic_bombing_of_Japan.jpg/300px-Atomic_bombing_of_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248472" cy="2520761"/>
          </a:xfrm>
          <a:prstGeom prst="rect">
            <a:avLst/>
          </a:prstGeom>
          <a:noFill/>
        </p:spPr>
      </p:pic>
      <p:pic>
        <p:nvPicPr>
          <p:cNvPr id="40969" name="Picture 9" descr="C:\Users\Guillaume\Desktop\Hirochim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30114"/>
            <a:ext cx="6144469" cy="2855270"/>
          </a:xfrm>
          <a:prstGeom prst="rect">
            <a:avLst/>
          </a:prstGeom>
          <a:noFill/>
        </p:spPr>
      </p:pic>
      <p:pic>
        <p:nvPicPr>
          <p:cNvPr id="40970" name="Picture 10" descr="C:\Users\Guillaume\Desktop\Hirochima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964498" cy="284039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372200" y="4820959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latin typeface="Perpetua" pitchFamily="18" charset="0"/>
              </a:rPr>
              <a:t>Décrire la situation des habitants de Hiroshima après le bombardement atomique.</a:t>
            </a:r>
            <a:endParaRPr lang="fr-FR" b="1" dirty="0">
              <a:latin typeface="Perpet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4/4a/Tokyo_Nasaki_Hiroshi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104456" cy="3399004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79512" y="152053"/>
            <a:ext cx="84249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En août 1945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deux bombes atomiques sont lâchées par les américains sur les villes japonaises d’Hiroshima et de Nagasaki.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erpetua" pitchFamily="18" charset="0"/>
                <a:ea typeface="Calibri" pitchFamily="34" charset="0"/>
                <a:cs typeface="Arial" pitchFamily="34" charset="0"/>
              </a:rPr>
              <a:t>Elles entraînent la capitulation des japonais : c’est la fin définitive de la Seconde Guerre mondiale.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41988" name="Picture 4" descr="http://bombe-atomique.chez-alice.fr/bom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872"/>
            <a:ext cx="4188802" cy="33979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99592" y="5733256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Arial" pitchFamily="34" charset="0"/>
                <a:cs typeface="Arial" pitchFamily="34" charset="0"/>
              </a:rPr>
              <a:t>Conclusion : Apocalypse (52,58 =&gt; fin, épisode 6)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95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44624"/>
            <a:ext cx="8748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III-  L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extermination des Juifs et des Tziganes par les nazis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62068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Les étapes de l’extermination des Juifs d’Europe :</a:t>
            </a:r>
            <a:endParaRPr lang="fr-FR" sz="3200" b="1" dirty="0" smtClean="0">
              <a:latin typeface="Arial" pitchFamily="34" charset="0"/>
              <a:cs typeface="Arial" pitchFamily="34" charset="0"/>
            </a:endParaRPr>
          </a:p>
          <a:p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http://www.dreuz.info/wp-content/uploads/2011/03/Nazi-Concentration-Camp10-500x4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3096344" cy="252028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79512" y="11154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Rappel sur l’idéologie nazie.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7504" y="4365104"/>
            <a:ext cx="88204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Pour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Hitler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dictateur raciste et antisémite, l’objectif sera d’anéantir tous les Juifs et les Tziganes (gitans) d’Europe.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100" dirty="0" smtClean="0">
              <a:solidFill>
                <a:srgbClr val="0070C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L’extermination des Juifs et des Tziganes a pris le nom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Shoah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d’Holocauste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 génocide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Ce sont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des crimes contre l’humanité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http://allyoudeliver.files.wordpress.com/2011/12/einsatzgrupp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3960440" cy="2520280"/>
          </a:xfrm>
          <a:prstGeom prst="rect">
            <a:avLst/>
          </a:prstGeom>
          <a:noFill/>
        </p:spPr>
      </p:pic>
      <p:pic>
        <p:nvPicPr>
          <p:cNvPr id="1032" name="Picture 8" descr="http://www.google.fr/url?source=imglanding&amp;ct=img&amp;q=http://www.wallpowper.com/wallpaper/2012/10/11/think-adolf-hitler-nazi-allaeas-online-892947.jpg&amp;sa=X&amp;ei=6erMUKK5BsTE0QWiqIGIAQ&amp;ved=0CAkQ8wc&amp;usg=AFQjCNEV74f2eoRmVfX_qBb7F2KQvBbk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556792"/>
            <a:ext cx="2016224" cy="2527052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-36512" y="4077072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Adolf Hitler et la croix gammée</a:t>
            </a:r>
            <a:endParaRPr lang="fr-FR" sz="11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699792" y="4077072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Des juifs exterminés</a:t>
            </a:r>
            <a:endParaRPr lang="fr-FR" sz="11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076056" y="4077072"/>
            <a:ext cx="4032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Des juifs de Pologne exterminés par les </a:t>
            </a:r>
            <a:r>
              <a:rPr lang="fr-FR" sz="1100" i="1" dirty="0" err="1" smtClean="0"/>
              <a:t>Einsatzgruppen</a:t>
            </a:r>
            <a:endParaRPr lang="fr-FR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5" grpId="0"/>
      <p:bldP spid="7" grpId="0"/>
      <p:bldP spid="1028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7504" y="114885"/>
            <a:ext cx="89644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Seconde Guerre mondiale est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une guerre d’anéantissement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aux dimensions planétaires : elle engage de nombreuses armées qui s’affrontent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1939 à 1945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Les deux camps qui s’opposent sont : les puissances de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l’Axe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(Allemagne, Italie, Japon) et les puissances des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Alliés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(Etats-Unis, Royaume-Uni, URSS après 1941).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Problématique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 quoi la Seconde Guerre mondiale est-elle une guerre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d’anéantissement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 descr="http://socio13.files.wordpress.com/2010/09/ng3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5" y="3429000"/>
            <a:ext cx="2736304" cy="223363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796136" y="573325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Bombe atomique sur Hiroshima </a:t>
            </a:r>
          </a:p>
          <a:p>
            <a:pPr algn="ctr"/>
            <a:r>
              <a:rPr lang="fr-FR" sz="1200" dirty="0" smtClean="0"/>
              <a:t>(août 1945)</a:t>
            </a:r>
            <a:endParaRPr lang="fr-FR" sz="1200" dirty="0"/>
          </a:p>
        </p:txBody>
      </p:sp>
      <p:pic>
        <p:nvPicPr>
          <p:cNvPr id="2060" name="Picture 12" descr="http://lhpro.free.fr/dossier-histoire/guerre/images/tu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429000"/>
            <a:ext cx="2304256" cy="2236925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2987824" y="573325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Extermination des juifs dans les </a:t>
            </a:r>
          </a:p>
          <a:p>
            <a:pPr algn="ctr"/>
            <a:r>
              <a:rPr lang="fr-FR" sz="1200" dirty="0" smtClean="0"/>
              <a:t>chambres à gaz par les nazis</a:t>
            </a:r>
            <a:endParaRPr lang="fr-FR" sz="1200" dirty="0"/>
          </a:p>
        </p:txBody>
      </p:sp>
      <p:pic>
        <p:nvPicPr>
          <p:cNvPr id="2062" name="Picture 14" descr="Bombardement Lond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3061368" cy="2232248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-36512" y="570363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Bombardement de Londres par les Allemands (1940)</a:t>
            </a:r>
            <a:endParaRPr lang="fr-FR" sz="1200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  <p:bldP spid="9" grpId="0"/>
      <p:bldP spid="12" grpId="0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23528" y="116632"/>
            <a:ext cx="46265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vie des Juifs dans les ghettos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7" name="Picture 5" descr="http://www.v-like-vintage.net/uploads/images/Cropped700/00062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4320479" cy="2876078"/>
          </a:xfrm>
          <a:prstGeom prst="rect">
            <a:avLst/>
          </a:prstGeom>
          <a:noFill/>
        </p:spPr>
      </p:pic>
      <p:pic>
        <p:nvPicPr>
          <p:cNvPr id="49160" name="Picture 8" descr="C:\Users\Guillaume\Desktop\ghet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2839" y="908720"/>
            <a:ext cx="4383657" cy="2736304"/>
          </a:xfrm>
          <a:prstGeom prst="rect">
            <a:avLst/>
          </a:prstGeom>
          <a:noFill/>
        </p:spPr>
      </p:pic>
      <p:pic>
        <p:nvPicPr>
          <p:cNvPr id="49162" name="Picture 10" descr="C:\Users\Guillaume\Desktop\Le piani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392488" cy="2736304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5436096" y="6525344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Images du film « Le Pianiste »</a:t>
            </a:r>
            <a:endParaRPr lang="fr-FR" sz="1400" dirty="0"/>
          </a:p>
        </p:txBody>
      </p:sp>
      <p:pic>
        <p:nvPicPr>
          <p:cNvPr id="49165" name="Picture 13" descr="C:\Users\Guillaume\Desktop\Ghetto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980728"/>
            <a:ext cx="4248472" cy="1675809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251520" y="2737083"/>
            <a:ext cx="374441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/>
              <a:t>1) Qu’est-ce qu’un ghetto ?</a:t>
            </a:r>
          </a:p>
          <a:p>
            <a:pPr algn="ctr"/>
            <a:endParaRPr lang="fr-FR" sz="1100" b="1" dirty="0" smtClean="0"/>
          </a:p>
          <a:p>
            <a:pPr algn="just"/>
            <a:r>
              <a:rPr lang="fr-FR" sz="1400" b="1" dirty="0" smtClean="0"/>
              <a:t>2) Comment sont les conditions de vie pour les Juifs dans les ghettos ?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  <p:bldP spid="13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627784" y="116632"/>
            <a:ext cx="62646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Les Juifs sont rassemblés dès 1940 dans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des ghettos, 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des quartiers fermés où les conditions de vie sont très difficiles (surpeuplement, étroitesse, faim…).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 smtClean="0">
              <a:solidFill>
                <a:srgbClr val="0070C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 plus célèbre est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 ghetto de Varsovie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http://www.herodote.net/Images/ghettoVarsovi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03" y="116632"/>
            <a:ext cx="2117241" cy="2952328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61265" y="2092786"/>
            <a:ext cx="66912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Shoah par balles : l’action des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Einsatzgruppen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99792" y="263691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Docs 4 et 5 p. 73 Q. 5</a:t>
            </a:r>
            <a:endParaRPr lang="fr-F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4" name="Picture 4" descr="C:\Users\Guillaume\Desktop\carte shoah par bal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4464496" cy="3424386"/>
          </a:xfrm>
          <a:prstGeom prst="rect">
            <a:avLst/>
          </a:prstGeom>
          <a:noFill/>
        </p:spPr>
      </p:pic>
      <p:pic>
        <p:nvPicPr>
          <p:cNvPr id="51206" name="Picture 6" descr="http://img41.imageshack.us/img41/1440/einsatzgrupp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9808" y="3212976"/>
            <a:ext cx="4214680" cy="3384376"/>
          </a:xfrm>
          <a:prstGeom prst="rect">
            <a:avLst/>
          </a:prstGeom>
          <a:noFill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699792" y="1700808"/>
            <a:ext cx="34025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Extrait Apocalypse 33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lang="fr-FR" sz="1200" b="1" dirty="0" smtClean="0">
                <a:solidFill>
                  <a:srgbClr val="E36C0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28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=&gt; </a:t>
            </a:r>
            <a:r>
              <a:rPr lang="fr-FR" sz="1200" b="1" dirty="0" smtClean="0">
                <a:solidFill>
                  <a:srgbClr val="E36C0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35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15 Episode 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3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51520" y="116632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 1941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à l’est de l’Europe, les « unités mobiles de tuerie allemandes » (les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Einsatzgruppen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pratiquent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Shoah par balles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: les Juifs sont alignés et fusillés dans la rue, au bord d’un ravin, dans les bois (ex : Kiev). 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1844824"/>
            <a:ext cx="8280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conférence de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Wannsee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(janvier 1942) et la déportation dans les camps d’extermination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305306" y="1351801"/>
            <a:ext cx="34025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Extrait Apocalypse 34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53 =&gt; 37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fr-FR" sz="1200" b="1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16 Episode 3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4" descr="C:\Users\Guillaume\Desktop\Wanns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32" y="3059204"/>
            <a:ext cx="5164956" cy="3682164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23528" y="2658398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Doc 1 p. 74 Q. 1</a:t>
            </a:r>
            <a:endParaRPr lang="fr-FR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30" name="Picture 6" descr="http://www.yrub.com/Images/contempsolf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504406"/>
            <a:ext cx="2333625" cy="2228850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5940152" y="593011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Arial" pitchFamily="34" charset="0"/>
                <a:cs typeface="Arial" pitchFamily="34" charset="0"/>
              </a:rPr>
              <a:t>Photo du camp d’Auschwitz-Birkenau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  <p:bldP spid="5" grpId="0"/>
      <p:bldP spid="52226" grpId="0"/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mg97.imageshack.us/img97/1493/albumlz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3748679" cy="273630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043608" y="10734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La déportation vers les camps d’extermination en 4 étapes :</a:t>
            </a:r>
            <a:endParaRPr lang="fr-FR" b="1" u="sng" dirty="0"/>
          </a:p>
        </p:txBody>
      </p:sp>
      <p:pic>
        <p:nvPicPr>
          <p:cNvPr id="50184" name="Picture 8" descr="http://www.lepoint.fr/images/2010/11/12/199032-deportation-juifs-train-une-jpg_93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2736"/>
            <a:ext cx="4470276" cy="194421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5496" y="714182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1) </a:t>
            </a:r>
            <a:r>
              <a:rPr lang="fr-FR" sz="1200" dirty="0" smtClean="0"/>
              <a:t>Les juifs sont entassés dans des wagons : 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4932040" y="62068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2) </a:t>
            </a:r>
            <a:r>
              <a:rPr lang="fr-FR" sz="1200" dirty="0" smtClean="0"/>
              <a:t>Les juifs arrivent dans les camps d’extermination et sont séparés à l’arrivée :</a:t>
            </a:r>
            <a:endParaRPr lang="fr-FR" sz="1600" dirty="0"/>
          </a:p>
        </p:txBody>
      </p:sp>
      <p:pic>
        <p:nvPicPr>
          <p:cNvPr id="50186" name="Picture 10" descr="http://www.brunette.brucity.be/pagodes1/humanismes_genocides/images/naz_doc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391" y="3672408"/>
            <a:ext cx="4361601" cy="304726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5496" y="3356992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3) </a:t>
            </a:r>
            <a:r>
              <a:rPr lang="fr-FR" sz="1200" dirty="0" smtClean="0"/>
              <a:t>Les juifs sont exterminés dans les chambres à gaz :</a:t>
            </a:r>
            <a:endParaRPr lang="fr-FR" sz="1600" dirty="0"/>
          </a:p>
        </p:txBody>
      </p:sp>
      <p:pic>
        <p:nvPicPr>
          <p:cNvPr id="13" name="Picture 12" descr="http://lhpro.free.fr/dossier-histoire/guerre/images/tu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077072"/>
            <a:ext cx="2520280" cy="2520280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4644008" y="4460919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4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fr-FR" sz="1200" dirty="0" smtClean="0">
                <a:latin typeface="+mj-lt"/>
                <a:cs typeface="Arial" pitchFamily="34" charset="0"/>
              </a:rPr>
              <a:t>Les juifs sont massivement exterminés  puis enterrés ou brûlés au crématorium : </a:t>
            </a:r>
            <a:endParaRPr lang="fr-FR" sz="16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07504" y="184572"/>
            <a:ext cx="88924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 janvier 1942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conférence de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Wannsee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décide la mise en œuvre d’une politique d’extermination massive des Juifs par leur déportation dans des camps d’extermination (Auschwitz-Birkenau, Treblinka…) : c’est ce que l’on nomme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 la solution finale ».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Les Juifs sont extraits des ghettos, entassés dans des trains, déportés vers des camps d’extermination d’Allemagne et de Pologne puis massivement assassinés dans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les chambres à gaz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536" y="2865710"/>
            <a:ext cx="7884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L’extermination massive dans les camps de la mort : </a:t>
            </a:r>
            <a:r>
              <a:rPr lang="fr-FR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l’exemple d’Auschwitz-Birkenau.</a:t>
            </a:r>
            <a:endParaRPr lang="fr-FR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357301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Fiche 17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5" name="Picture 3" descr="http://laregledujeu.org/files/2012/04/Le-camp-dAuschwitz-Birken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52769"/>
            <a:ext cx="4176464" cy="2688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\Desktop\Le plan du camp d'Auschwitz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7992888" cy="4986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aume\Desktop\Surviva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57633"/>
            <a:ext cx="4243328" cy="5215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Guillaume\Desktop\Auschwit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202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79512" y="2924944"/>
            <a:ext cx="87129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Je</a:t>
            </a:r>
            <a:r>
              <a:rPr kumimoji="0" lang="fr-FR" b="1" i="0" u="sng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retiens 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1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Plus d’1 million de Juifs sont morts au camp d’Auschwitz-Birkenau.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Les camps d’extermination, dont la plupart ont été détruits par les Allemands à la fin de la guerre (pour éliminer toutes les preuves de la Shoah),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sont libérés par les Alliés à partir de 1945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(repère).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Mais les conséquences du génocide sur les personnes qui en ont été témoins sont irréversibles (confère extrait du film Shoah).</a:t>
            </a:r>
            <a:endParaRPr kumimoji="0" lang="fr-F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1" name="Picture 3" descr="http://www.live2times.com/imgupload/event/10702/300810203149/normal/liberation-du-camp-dauschwitz-birkenau-auschwitz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8570"/>
            <a:ext cx="3960440" cy="275560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716016" y="1085835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Rescapés d’Auschwitz en février 1945 : </a:t>
            </a:r>
            <a:r>
              <a:rPr lang="fr-FR" sz="1600" i="1" dirty="0" smtClean="0">
                <a:latin typeface="Arial" pitchFamily="34" charset="0"/>
                <a:cs typeface="Arial" pitchFamily="34" charset="0"/>
              </a:rPr>
              <a:t>cliché pris par l’Armée rouge après la libération du camp le 27 janvier 1945</a:t>
            </a:r>
            <a:endParaRPr lang="fr-FR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èche gauche 6"/>
          <p:cNvSpPr/>
          <p:nvPr/>
        </p:nvSpPr>
        <p:spPr>
          <a:xfrm>
            <a:off x="4355976" y="1340768"/>
            <a:ext cx="504056" cy="36004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241484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CONCLUSION :</a:t>
            </a:r>
            <a:endParaRPr lang="fr-FR" sz="2800" b="1" u="sng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1445875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70C0"/>
                </a:solidFill>
              </a:rPr>
              <a:t>La Seconde Guerre mondiale a fait 50 millions de morts dont deux fois plus de victimes civiles que militaires.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24206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I- 1939-1942 : les offensives victorieuses de l’Axe</a:t>
            </a:r>
            <a:endParaRPr lang="fr-FR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87624" y="1012666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Le début de la guerre en Europe :</a:t>
            </a:r>
            <a:endParaRPr lang="fr-FR" sz="20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5536" y="1772816"/>
            <a:ext cx="81369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Rappel : </a:t>
            </a:r>
          </a:p>
          <a:p>
            <a:endParaRPr lang="fr-FR" sz="1200" b="1" u="sng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A- Les principales sanctions contre l’Allemagne issues de la signature du traité de Versailles en 1919 :</a:t>
            </a:r>
          </a:p>
          <a:p>
            <a:pPr algn="just"/>
            <a:endParaRPr lang="fr-FR" sz="2000" b="1" u="sng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2000" b="1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 descr="Fichier:Treaty of Versailles Signing, Hall of Mirr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3960440" cy="2908875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5148064" y="3875564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Traité de paix de Versailles</a:t>
            </a:r>
            <a:r>
              <a:rPr lang="fr-FR" sz="1600" dirty="0" smtClean="0"/>
              <a:t>, </a:t>
            </a:r>
            <a:r>
              <a:rPr lang="fr-FR" sz="1600" b="1" dirty="0" smtClean="0"/>
              <a:t>signé le 28 juin 1919 </a:t>
            </a:r>
            <a:r>
              <a:rPr lang="fr-FR" sz="1600" dirty="0" smtClean="0"/>
              <a:t>dans la galerie des glaces du château de Versailles et réglant le sort de l’Allemagne, grande perdante de la 1ere Guerre mondiale.</a:t>
            </a:r>
            <a:endParaRPr lang="fr-FR" sz="1600" dirty="0"/>
          </a:p>
        </p:txBody>
      </p:sp>
      <p:sp>
        <p:nvSpPr>
          <p:cNvPr id="16" name="Flèche gauche 15"/>
          <p:cNvSpPr/>
          <p:nvPr/>
        </p:nvSpPr>
        <p:spPr>
          <a:xfrm>
            <a:off x="4572000" y="4437112"/>
            <a:ext cx="432048" cy="288032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lethist.lautre.net/img_cartes/europe_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9375"/>
            <a:ext cx="6948264" cy="541898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331640" y="0"/>
            <a:ext cx="928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L’AMERTUME DU TRAITE DE VERSAILLES :</a:t>
            </a:r>
            <a:endParaRPr lang="fr-FR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75856" y="5951021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>
                <a:latin typeface="Arial" pitchFamily="34" charset="0"/>
                <a:cs typeface="Arial" pitchFamily="34" charset="0"/>
              </a:rPr>
              <a:t>Quelles ont été les principales conséquences du traité de Versailles pour l’Allemagne en 1919 ?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532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u="sng" dirty="0" smtClean="0">
                <a:latin typeface="Arial" pitchFamily="34" charset="0"/>
                <a:cs typeface="Arial" pitchFamily="34" charset="0"/>
              </a:rPr>
              <a:t>B- Les projets d’Hitler pour l’Allemagne :</a:t>
            </a:r>
          </a:p>
          <a:p>
            <a:pPr marL="342900" indent="-342900" algn="just"/>
            <a:endParaRPr lang="fr-FR" b="1" u="sng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fr-FR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Se venger de l’humiliation du traité de Versailles.</a:t>
            </a:r>
          </a:p>
          <a:p>
            <a:pPr marL="342900" indent="-342900" algn="just">
              <a:buAutoNum type="arabicParenR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rabicParenR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Eradiquer le communisme en Europe en détruisant l’URSS de Staline.</a:t>
            </a:r>
          </a:p>
          <a:p>
            <a:pPr algn="just"/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Conquérir « un espace vital » pour son peuple aryen.</a:t>
            </a:r>
          </a:p>
        </p:txBody>
      </p:sp>
      <p:pic>
        <p:nvPicPr>
          <p:cNvPr id="6" name="Picture 2" descr="C:\Users\Guillaume\Desktop\Couloir de danzig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521874" cy="34480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Guillaume\Desktop\Guerre en Europ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57606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1166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Le début de la guerre en Europe : carte p. 64</a:t>
            </a:r>
            <a:endParaRPr lang="fr-FR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55776" y="2420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35696" y="26996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95936" y="22048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483768" y="2276872"/>
            <a:ext cx="936104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084168" y="166189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i="1" dirty="0" smtClean="0">
                <a:latin typeface="Arial" pitchFamily="34" charset="0"/>
                <a:cs typeface="Arial" pitchFamily="34" charset="0"/>
              </a:rPr>
              <a:t>Quelles sont les étapes de la guerre en Europe de 1939 à 1942 ?</a:t>
            </a:r>
            <a:endParaRPr lang="fr-FR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5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5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181089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fr-FR" b="1" u="sng" dirty="0" smtClean="0">
                <a:latin typeface="Arial" pitchFamily="34" charset="0"/>
                <a:cs typeface="Arial" pitchFamily="34" charset="0"/>
              </a:rPr>
              <a:t>L’attaque de la Pologne:</a:t>
            </a:r>
          </a:p>
          <a:p>
            <a:endParaRPr lang="fr-FR" sz="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dirty="0" smtClean="0">
                <a:latin typeface="Arial" pitchFamily="34" charset="0"/>
                <a:cs typeface="Arial" pitchFamily="34" charset="0"/>
              </a:rPr>
              <a:t>Le 1</a:t>
            </a:r>
            <a:r>
              <a:rPr lang="fr-FR" baseline="30000" dirty="0" smtClean="0">
                <a:latin typeface="Arial" pitchFamily="34" charset="0"/>
                <a:cs typeface="Arial" pitchFamily="34" charset="0"/>
              </a:rPr>
              <a:t>er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coup de canon de la Seconde Guerre mondiale est tiré sur Dantzig.</a:t>
            </a:r>
          </a:p>
        </p:txBody>
      </p:sp>
      <p:pic>
        <p:nvPicPr>
          <p:cNvPr id="21506" name="Picture 2" descr="C:\Users\Guillaume\Desktop\Couloir de danz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7344816" cy="4144245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707904" y="5111606"/>
            <a:ext cx="4896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Support d’explication : remplissage du doc au tableau.</a:t>
            </a:r>
            <a:endParaRPr lang="fr-FR" sz="11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530" name="Picture 2" descr="http://www.cinemaparlantquebec.ca/Cinema1930-52/resources/multimediaFiles/BAnQ_Patrie_01_09_1939_p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980728"/>
            <a:ext cx="1152128" cy="1634028"/>
          </a:xfrm>
          <a:prstGeom prst="rect">
            <a:avLst/>
          </a:prstGeom>
          <a:noFill/>
        </p:spPr>
      </p:pic>
      <p:pic>
        <p:nvPicPr>
          <p:cNvPr id="22532" name="Picture 4" descr="http://3.bp.blogspot.com/_zXSK0wAzJKQ/SrTYa6JlgDI/AAAAAAAAA78/R43lDTjlRIM/s400/Sans+titre+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5220" y="2708920"/>
            <a:ext cx="132926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Guillaume\Desktop\Guerre en Europ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57606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1166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Le début de la guerre en Europe : carte p. 64</a:t>
            </a:r>
            <a:endParaRPr lang="fr-FR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55776" y="2420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35696" y="26996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95936" y="22048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403648" y="2492896"/>
            <a:ext cx="936104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1546</TotalTime>
  <Words>1512</Words>
  <Application>Microsoft Office PowerPoint</Application>
  <PresentationFormat>Affichage à l'écran (4:3)</PresentationFormat>
  <Paragraphs>190</Paragraphs>
  <Slides>39</Slides>
  <Notes>3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Rotonde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</dc:creator>
  <cp:lastModifiedBy>Guillaume</cp:lastModifiedBy>
  <cp:revision>292</cp:revision>
  <dcterms:created xsi:type="dcterms:W3CDTF">2012-12-08T22:56:19Z</dcterms:created>
  <dcterms:modified xsi:type="dcterms:W3CDTF">2012-12-24T10:26:49Z</dcterms:modified>
</cp:coreProperties>
</file>