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5"/>
  </p:notesMasterIdLst>
  <p:sldIdLst>
    <p:sldId id="29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0" r:id="rId11"/>
    <p:sldId id="291" r:id="rId12"/>
    <p:sldId id="292" r:id="rId13"/>
    <p:sldId id="288" r:id="rId14"/>
    <p:sldId id="265" r:id="rId15"/>
    <p:sldId id="266" r:id="rId16"/>
    <p:sldId id="267" r:id="rId17"/>
    <p:sldId id="268" r:id="rId18"/>
    <p:sldId id="289" r:id="rId19"/>
    <p:sldId id="269" r:id="rId20"/>
    <p:sldId id="272" r:id="rId21"/>
    <p:sldId id="275" r:id="rId22"/>
    <p:sldId id="294" r:id="rId23"/>
    <p:sldId id="295" r:id="rId24"/>
    <p:sldId id="285" r:id="rId25"/>
    <p:sldId id="293" r:id="rId26"/>
    <p:sldId id="278" r:id="rId27"/>
    <p:sldId id="280" r:id="rId28"/>
    <p:sldId id="287" r:id="rId29"/>
    <p:sldId id="296" r:id="rId30"/>
    <p:sldId id="282" r:id="rId31"/>
    <p:sldId id="283" r:id="rId32"/>
    <p:sldId id="286" r:id="rId33"/>
    <p:sldId id="270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7" autoAdjust="0"/>
    <p:restoredTop sz="94624" autoAdjust="0"/>
  </p:normalViewPr>
  <p:slideViewPr>
    <p:cSldViewPr>
      <p:cViewPr varScale="1">
        <p:scale>
          <a:sx n="69" d="100"/>
          <a:sy n="69" d="100"/>
        </p:scale>
        <p:origin x="-96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0A3F7-2D5B-4705-A964-9547B191D5FA}" type="datetimeFigureOut">
              <a:rPr lang="fr-FR" smtClean="0"/>
              <a:pPr/>
              <a:t>17/04/2014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4E4CC-49DE-4483-B5CC-4351EBFE2CD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94E4CC-49DE-4483-B5CC-4351EBFE2CD8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EF1A-AB3A-4FE8-87AE-122A49FD1B17}" type="datetimeFigureOut">
              <a:rPr lang="fr-FR" smtClean="0"/>
              <a:pPr/>
              <a:t>17/04/2014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6EEA-8735-4B34-A582-C76812CC40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EF1A-AB3A-4FE8-87AE-122A49FD1B17}" type="datetimeFigureOut">
              <a:rPr lang="fr-FR" smtClean="0"/>
              <a:pPr/>
              <a:t>17/04/2014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6EEA-8735-4B34-A582-C76812CC40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EF1A-AB3A-4FE8-87AE-122A49FD1B17}" type="datetimeFigureOut">
              <a:rPr lang="fr-FR" smtClean="0"/>
              <a:pPr/>
              <a:t>17/04/2014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6EEA-8735-4B34-A582-C76812CC40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EF1A-AB3A-4FE8-87AE-122A49FD1B17}" type="datetimeFigureOut">
              <a:rPr lang="fr-FR" smtClean="0"/>
              <a:pPr/>
              <a:t>17/04/2014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6EEA-8735-4B34-A582-C76812CC40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EF1A-AB3A-4FE8-87AE-122A49FD1B17}" type="datetimeFigureOut">
              <a:rPr lang="fr-FR" smtClean="0"/>
              <a:pPr/>
              <a:t>17/04/2014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6EEA-8735-4B34-A582-C76812CC40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EF1A-AB3A-4FE8-87AE-122A49FD1B17}" type="datetimeFigureOut">
              <a:rPr lang="fr-FR" smtClean="0"/>
              <a:pPr/>
              <a:t>17/04/2014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6EEA-8735-4B34-A582-C76812CC40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EF1A-AB3A-4FE8-87AE-122A49FD1B17}" type="datetimeFigureOut">
              <a:rPr lang="fr-FR" smtClean="0"/>
              <a:pPr/>
              <a:t>17/04/2014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6EEA-8735-4B34-A582-C76812CC40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EF1A-AB3A-4FE8-87AE-122A49FD1B17}" type="datetimeFigureOut">
              <a:rPr lang="fr-FR" smtClean="0"/>
              <a:pPr/>
              <a:t>17/04/2014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6EEA-8735-4B34-A582-C76812CC40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EF1A-AB3A-4FE8-87AE-122A49FD1B17}" type="datetimeFigureOut">
              <a:rPr lang="fr-FR" smtClean="0"/>
              <a:pPr/>
              <a:t>17/04/2014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6EEA-8735-4B34-A582-C76812CC40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EF1A-AB3A-4FE8-87AE-122A49FD1B17}" type="datetimeFigureOut">
              <a:rPr lang="fr-FR" smtClean="0"/>
              <a:pPr/>
              <a:t>17/04/2014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36EEA-8735-4B34-A582-C76812CC409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EF1A-AB3A-4FE8-87AE-122A49FD1B17}" type="datetimeFigureOut">
              <a:rPr lang="fr-FR" smtClean="0"/>
              <a:pPr/>
              <a:t>17/04/2014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8436EEA-8735-4B34-A582-C76812CC409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2F9EF1A-AB3A-4FE8-87AE-122A49FD1B17}" type="datetimeFigureOut">
              <a:rPr lang="fr-FR" smtClean="0"/>
              <a:pPr/>
              <a:t>17/04/2014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8436EEA-8735-4B34-A582-C76812CC4091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633413" y="-26988"/>
            <a:ext cx="7467600" cy="1143001"/>
          </a:xfrm>
        </p:spPr>
        <p:txBody>
          <a:bodyPr/>
          <a:lstStyle/>
          <a:p>
            <a:pPr algn="ctr"/>
            <a:r>
              <a:rPr lang="fr-FR" b="1" smtClean="0">
                <a:solidFill>
                  <a:srgbClr val="FF0000"/>
                </a:solidFill>
              </a:rPr>
              <a:t>Géographie :</a:t>
            </a:r>
          </a:p>
        </p:txBody>
      </p:sp>
      <p:sp>
        <p:nvSpPr>
          <p:cNvPr id="5" name="Rectangle 4"/>
          <p:cNvSpPr/>
          <p:nvPr/>
        </p:nvSpPr>
        <p:spPr>
          <a:xfrm>
            <a:off x="250825" y="1196975"/>
            <a:ext cx="8569325" cy="52562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" name="Picture 2" descr="http://www.voyagesphotosmanu.com/Complet/images/riziculture_vietn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341438"/>
            <a:ext cx="3600450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http://www.louisbourdon.com/perigordsite/campagne/slides/La%20Campag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341438"/>
            <a:ext cx="35655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http://peuples.voyagesaventures.com/afrique%20occidentale/dogon-village%2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860800"/>
            <a:ext cx="3671887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 descr="http://lelivrescolaire.fr/upload/deborah/APRG4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3860800"/>
            <a:ext cx="360045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250825" y="6488113"/>
            <a:ext cx="8569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 u="sng">
                <a:latin typeface="Constantia" pitchFamily="18" charset="0"/>
              </a:rPr>
              <a:t>APPORTER LES CRAYONS DE COULEUR POUR LA FOIS PROCHAINE.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uillaume\Desktop\Ri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760"/>
            <a:ext cx="9144000" cy="658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uillaume\Desktop\Croquis ri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133584"/>
            <a:ext cx="6660232" cy="3724416"/>
          </a:xfrm>
          <a:prstGeom prst="rect">
            <a:avLst/>
          </a:prstGeom>
          <a:noFill/>
        </p:spPr>
      </p:pic>
      <p:pic>
        <p:nvPicPr>
          <p:cNvPr id="3" name="Picture 2" descr="C:\Users\Guillaume\Desktop\Ri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4256" y="0"/>
            <a:ext cx="4283968" cy="3086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uillaume\Desktop\Riz étape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20" y="1318689"/>
            <a:ext cx="8999984" cy="5278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836712"/>
            <a:ext cx="89279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u="sng" dirty="0" smtClean="0">
                <a:solidFill>
                  <a:srgbClr val="FF0000"/>
                </a:solidFill>
              </a:rPr>
              <a:t>Je retiens :</a:t>
            </a:r>
          </a:p>
          <a:p>
            <a:pPr algn="just"/>
            <a:endParaRPr lang="fr-FR" b="1" u="sng" dirty="0" smtClean="0">
              <a:solidFill>
                <a:srgbClr val="0070C0"/>
              </a:solidFill>
            </a:endParaRPr>
          </a:p>
          <a:p>
            <a:pPr algn="just"/>
            <a:r>
              <a:rPr lang="fr-FR" sz="2400" b="1" dirty="0" smtClean="0">
                <a:solidFill>
                  <a:srgbClr val="0070C0"/>
                </a:solidFill>
              </a:rPr>
              <a:t>Au Vietnam, les habitants des villages de campagne vivent avec </a:t>
            </a:r>
            <a:r>
              <a:rPr lang="fr-FR" sz="2400" b="1" dirty="0" smtClean="0">
                <a:solidFill>
                  <a:srgbClr val="FF0000"/>
                </a:solidFill>
              </a:rPr>
              <a:t>peu de confort </a:t>
            </a:r>
            <a:r>
              <a:rPr lang="fr-FR" sz="2400" b="1" dirty="0" smtClean="0">
                <a:solidFill>
                  <a:srgbClr val="0070C0"/>
                </a:solidFill>
              </a:rPr>
              <a:t>(électricité rare, aucune eau potable arrivant dans les maisons) et sont</a:t>
            </a:r>
            <a:r>
              <a:rPr lang="fr-FR" sz="2400" b="1" dirty="0" smtClean="0">
                <a:solidFill>
                  <a:srgbClr val="FF0000"/>
                </a:solidFill>
              </a:rPr>
              <a:t> très attachés au travail de la terre.</a:t>
            </a:r>
          </a:p>
          <a:p>
            <a:pPr algn="just"/>
            <a:endParaRPr lang="fr-FR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fr-FR" sz="2400" b="1" dirty="0" smtClean="0">
                <a:solidFill>
                  <a:srgbClr val="0070C0"/>
                </a:solidFill>
              </a:rPr>
              <a:t>Très nombreux, ils cultivent majoritairement le riz et </a:t>
            </a:r>
            <a:r>
              <a:rPr lang="fr-FR" sz="2400" b="1" dirty="0" smtClean="0">
                <a:solidFill>
                  <a:srgbClr val="FF0000"/>
                </a:solidFill>
              </a:rPr>
              <a:t>pratiquent une agriculture traditionnelle </a:t>
            </a:r>
            <a:r>
              <a:rPr lang="fr-FR" sz="2400" b="1" dirty="0" smtClean="0">
                <a:solidFill>
                  <a:srgbClr val="0070C0"/>
                </a:solidFill>
              </a:rPr>
              <a:t>(peu mécanisée). </a:t>
            </a:r>
            <a:r>
              <a:rPr lang="fr-FR" sz="2000" b="1" dirty="0" smtClean="0">
                <a:solidFill>
                  <a:srgbClr val="0070C0"/>
                </a:solidFill>
              </a:rPr>
              <a:t>Ex : utilisation du buffle pour labourer. </a:t>
            </a:r>
            <a:r>
              <a:rPr lang="fr-FR" sz="2400" b="1" dirty="0" smtClean="0">
                <a:solidFill>
                  <a:srgbClr val="0070C0"/>
                </a:solidFill>
              </a:rPr>
              <a:t> </a:t>
            </a:r>
          </a:p>
          <a:p>
            <a:pPr algn="just"/>
            <a:endParaRPr lang="fr-FR" b="1" u="sng" dirty="0" smtClean="0">
              <a:solidFill>
                <a:srgbClr val="0070C0"/>
              </a:solidFill>
            </a:endParaRPr>
          </a:p>
          <a:p>
            <a:pPr algn="just"/>
            <a:endParaRPr lang="fr-FR" dirty="0" smtClean="0">
              <a:solidFill>
                <a:srgbClr val="0070C0"/>
              </a:solidFill>
            </a:endParaRPr>
          </a:p>
          <a:p>
            <a:pPr algn="just"/>
            <a:endParaRPr lang="fr-FR" dirty="0" smtClean="0">
              <a:solidFill>
                <a:srgbClr val="0070C0"/>
              </a:solidFill>
            </a:endParaRPr>
          </a:p>
          <a:p>
            <a:pPr algn="just"/>
            <a:r>
              <a:rPr lang="fr-FR" dirty="0" smtClean="0">
                <a:solidFill>
                  <a:srgbClr val="0070C0"/>
                </a:solidFill>
              </a:rPr>
              <a:t> 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Guillaume\Desktop\Labou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652011"/>
            <a:ext cx="2808312" cy="1945341"/>
          </a:xfrm>
          <a:prstGeom prst="rect">
            <a:avLst/>
          </a:prstGeom>
          <a:noFill/>
        </p:spPr>
      </p:pic>
      <p:pic>
        <p:nvPicPr>
          <p:cNvPr id="1027" name="Picture 3" descr="C:\Users\Guillaume\Desktop\Le repiqu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653136"/>
            <a:ext cx="2842117" cy="1944216"/>
          </a:xfrm>
          <a:prstGeom prst="rect">
            <a:avLst/>
          </a:prstGeom>
          <a:noFill/>
        </p:spPr>
      </p:pic>
      <p:pic>
        <p:nvPicPr>
          <p:cNvPr id="1028" name="Picture 4" descr="C:\Users\Guillaume\Desktop\La moiss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1909" y="4653136"/>
            <a:ext cx="2760571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188640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ETUDE DE CAS N°2 : UN VILLAGE AU SENEGAL </a:t>
            </a:r>
            <a:endParaRPr lang="fr-FR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434" y="790409"/>
            <a:ext cx="5238662" cy="4366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888" y="1628800"/>
            <a:ext cx="2478544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79512" y="5182160"/>
            <a:ext cx="8892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QUESTION P. 242 : le village de Youssouf</a:t>
            </a:r>
          </a:p>
          <a:p>
            <a:r>
              <a:rPr lang="fr-FR" sz="2000" b="1" dirty="0" smtClean="0"/>
              <a:t>Ce village présente une organisation  en cercle (concentrique).</a:t>
            </a:r>
          </a:p>
          <a:p>
            <a:pPr algn="just"/>
            <a:r>
              <a:rPr lang="fr-FR" sz="2000" b="1" dirty="0" smtClean="0"/>
              <a:t>Les jardins sont dans des enclos.</a:t>
            </a:r>
          </a:p>
          <a:p>
            <a:r>
              <a:rPr lang="fr-FR" sz="2000" b="1" dirty="0" smtClean="0"/>
              <a:t>Les champs sont autour du village et exploités par l’ensemble des villageois.</a:t>
            </a:r>
            <a:endParaRPr lang="fr-FR" sz="2000" b="1" dirty="0"/>
          </a:p>
        </p:txBody>
      </p:sp>
      <p:sp>
        <p:nvSpPr>
          <p:cNvPr id="6" name="Flèche droite 5"/>
          <p:cNvSpPr/>
          <p:nvPr/>
        </p:nvSpPr>
        <p:spPr>
          <a:xfrm>
            <a:off x="107504" y="332656"/>
            <a:ext cx="323528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4644008" y="2852936"/>
            <a:ext cx="1872208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allAtOnce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700808"/>
            <a:ext cx="4320480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331640" y="764704"/>
            <a:ext cx="6228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smtClean="0"/>
              <a:t>LE RECIT DE YOUSSOUF, HABITANT </a:t>
            </a:r>
          </a:p>
          <a:p>
            <a:pPr algn="ctr"/>
            <a:r>
              <a:rPr lang="fr-FR" sz="2000" b="1" u="sng" dirty="0" smtClean="0"/>
              <a:t>EN CAMPAGNE AU SENEGAL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403648" y="796642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Remplir la fiche aux questions sur le récit de Youssouf :</a:t>
            </a:r>
            <a:endParaRPr lang="fr-F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6696744" cy="528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912197"/>
            <a:ext cx="871296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RECIT DE YOUSSOUF</a:t>
            </a:r>
          </a:p>
          <a:p>
            <a:endParaRPr lang="fr-FR" b="1" dirty="0" smtClean="0"/>
          </a:p>
          <a:p>
            <a:pPr algn="just"/>
            <a:r>
              <a:rPr lang="fr-FR" sz="1600" b="1" dirty="0" smtClean="0"/>
              <a:t>1- Où est situé le village de Youssouf? Quel est le climat de la région?</a:t>
            </a:r>
          </a:p>
          <a:p>
            <a:pPr algn="just"/>
            <a:r>
              <a:rPr lang="fr-FR" sz="2000" b="1" dirty="0" smtClean="0">
                <a:solidFill>
                  <a:srgbClr val="0070C0"/>
                </a:solidFill>
              </a:rPr>
              <a:t>Le village de Youssouf se situe en Casamance (au Sénégal), dans une région tropicale sèche.</a:t>
            </a:r>
          </a:p>
          <a:p>
            <a:pPr algn="just"/>
            <a:endParaRPr lang="fr-FR" sz="1200" b="1" dirty="0" smtClean="0"/>
          </a:p>
          <a:p>
            <a:pPr algn="just"/>
            <a:r>
              <a:rPr lang="fr-FR" sz="1600" b="1" dirty="0" smtClean="0"/>
              <a:t>2- Comment est-il logé ?</a:t>
            </a:r>
          </a:p>
          <a:p>
            <a:pPr algn="just"/>
            <a:r>
              <a:rPr lang="fr-FR" sz="2000" b="1" dirty="0" smtClean="0">
                <a:solidFill>
                  <a:srgbClr val="0070C0"/>
                </a:solidFill>
              </a:rPr>
              <a:t>Youssouf habite dans une case en terre séchée, ayant une charpente en palmier et un toit en paille. </a:t>
            </a:r>
          </a:p>
          <a:p>
            <a:pPr algn="just"/>
            <a:r>
              <a:rPr lang="fr-FR" sz="2000" b="1" dirty="0" smtClean="0">
                <a:solidFill>
                  <a:srgbClr val="0070C0"/>
                </a:solidFill>
              </a:rPr>
              <a:t>Pas d’électricité.</a:t>
            </a:r>
          </a:p>
          <a:p>
            <a:endParaRPr lang="fr-FR" sz="1200" b="1" dirty="0" smtClean="0"/>
          </a:p>
          <a:p>
            <a:r>
              <a:rPr lang="fr-FR" sz="1600" b="1" dirty="0" smtClean="0"/>
              <a:t>3- Quelles sont ses activités?</a:t>
            </a:r>
          </a:p>
          <a:p>
            <a:r>
              <a:rPr lang="fr-FR" sz="2000" b="1" dirty="0" smtClean="0">
                <a:solidFill>
                  <a:srgbClr val="0070C0"/>
                </a:solidFill>
              </a:rPr>
              <a:t>Ses activités se partagent entre les travaux des champs et l’école.</a:t>
            </a:r>
          </a:p>
          <a:p>
            <a:endParaRPr lang="fr-FR" sz="1200" b="1" dirty="0" smtClean="0"/>
          </a:p>
          <a:p>
            <a:r>
              <a:rPr lang="fr-FR" sz="1600" b="1" dirty="0" smtClean="0"/>
              <a:t>4- Quelles sont les cultures  pratiquées? Où sont-elles vendues?</a:t>
            </a:r>
          </a:p>
          <a:p>
            <a:r>
              <a:rPr lang="fr-FR" sz="2000" b="1" dirty="0" smtClean="0">
                <a:solidFill>
                  <a:srgbClr val="0070C0"/>
                </a:solidFill>
              </a:rPr>
              <a:t>Ses parents cultivent le maïs et le riz, vendus au marché local.</a:t>
            </a:r>
          </a:p>
          <a:p>
            <a:endParaRPr lang="fr-FR" sz="1200" b="1" dirty="0" smtClean="0"/>
          </a:p>
          <a:p>
            <a:r>
              <a:rPr lang="fr-FR" sz="1600" b="1" dirty="0" smtClean="0"/>
              <a:t>5- Pourquoi Youssouf doit-il aider à travailler la terre ?</a:t>
            </a:r>
          </a:p>
          <a:p>
            <a:r>
              <a:rPr lang="fr-FR" sz="2000" b="1" dirty="0" smtClean="0">
                <a:solidFill>
                  <a:srgbClr val="0070C0"/>
                </a:solidFill>
              </a:rPr>
              <a:t>Youssouf doit aider car la plupart des jeunes du village sont partis vivre dans les grandes villes alentours.</a:t>
            </a:r>
            <a:endParaRPr lang="fr-FR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4016" y="1048668"/>
            <a:ext cx="88924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u="sng" dirty="0" smtClean="0">
                <a:solidFill>
                  <a:srgbClr val="FF0000"/>
                </a:solidFill>
              </a:rPr>
              <a:t>Je retiens :</a:t>
            </a:r>
          </a:p>
          <a:p>
            <a:pPr algn="just"/>
            <a:r>
              <a:rPr lang="fr-FR" sz="2400" b="1" dirty="0" smtClean="0">
                <a:solidFill>
                  <a:srgbClr val="0070C0"/>
                </a:solidFill>
              </a:rPr>
              <a:t>Dans ce village d’Afrique, on pratique </a:t>
            </a:r>
            <a:r>
              <a:rPr lang="fr-FR" sz="2400" b="1" u="sng" dirty="0" smtClean="0">
                <a:solidFill>
                  <a:srgbClr val="FF0000"/>
                </a:solidFill>
              </a:rPr>
              <a:t>une agriculture vivrière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smtClean="0">
                <a:solidFill>
                  <a:srgbClr val="0070C0"/>
                </a:solidFill>
              </a:rPr>
              <a:t>(ne servant à nourrir que la population locale). L’agriculture est peu productive.</a:t>
            </a:r>
          </a:p>
          <a:p>
            <a:pPr algn="just"/>
            <a:endParaRPr lang="fr-FR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fr-FR" sz="2400" b="1" dirty="0" smtClean="0">
                <a:solidFill>
                  <a:srgbClr val="0070C0"/>
                </a:solidFill>
              </a:rPr>
              <a:t>Le départ massif d’habitants des campagnes vers les villes est appelé</a:t>
            </a:r>
            <a:r>
              <a:rPr lang="fr-FR" sz="2400" b="1" dirty="0" smtClean="0">
                <a:solidFill>
                  <a:srgbClr val="FF0000"/>
                </a:solidFill>
              </a:rPr>
              <a:t> « l’exode rural »</a:t>
            </a:r>
            <a:r>
              <a:rPr lang="fr-FR" sz="2400" b="1" dirty="0" smtClean="0">
                <a:solidFill>
                  <a:srgbClr val="0070C0"/>
                </a:solidFill>
              </a:rPr>
              <a:t>.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http://m5.i.pbase.com/g4/75/776475/2/122103915.XOBV6Z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820461"/>
            <a:ext cx="4536504" cy="2344843"/>
          </a:xfrm>
          <a:prstGeom prst="rect">
            <a:avLst/>
          </a:prstGeom>
          <a:noFill/>
        </p:spPr>
      </p:pic>
      <p:pic>
        <p:nvPicPr>
          <p:cNvPr id="2052" name="Picture 4" descr="http://www.jeuneafrique.com/photos/AFP/1342/photo_1342790541029-1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22793"/>
            <a:ext cx="3456384" cy="2342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Guillaume\Desktop\Schéma Agriculture vivriè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7851" y="1196752"/>
            <a:ext cx="4484389" cy="475252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331640" y="6237312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Visualisation vidéo : « SOUNBEL AU CŒUR DE LA SAVANE » </a:t>
            </a:r>
            <a:endParaRPr lang="fr-FR" b="1" dirty="0"/>
          </a:p>
        </p:txBody>
      </p:sp>
      <p:sp>
        <p:nvSpPr>
          <p:cNvPr id="4" name="Flèche droite 3"/>
          <p:cNvSpPr/>
          <p:nvPr/>
        </p:nvSpPr>
        <p:spPr>
          <a:xfrm>
            <a:off x="792088" y="6309320"/>
            <a:ext cx="395536" cy="216024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07504" y="692696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u="sng" dirty="0" smtClean="0">
                <a:latin typeface="Times New Roman" pitchFamily="18" charset="0"/>
                <a:cs typeface="Times New Roman" pitchFamily="18" charset="0"/>
              </a:rPr>
              <a:t>Explication du concept d’agriculture vivrière :</a:t>
            </a:r>
            <a:endParaRPr lang="fr-FR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528" y="117758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Doc 4 p. 257</a:t>
            </a:r>
            <a:endParaRPr lang="fr-FR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4653136"/>
            <a:ext cx="8676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Si un habitant sur deux dans le monde vit en ville aujourd’hui, combien d’habitants vivent à la campagne ?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41" y="260647"/>
            <a:ext cx="3690411" cy="295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http://www.villagesdefrance.free.fr/dept/dept_images/ph83_bargem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6466" y="260648"/>
            <a:ext cx="4059990" cy="2900878"/>
          </a:xfrm>
          <a:prstGeom prst="rect">
            <a:avLst/>
          </a:prstGeom>
          <a:noFill/>
        </p:spPr>
      </p:pic>
      <p:sp>
        <p:nvSpPr>
          <p:cNvPr id="8" name="Flèche droite 7"/>
          <p:cNvSpPr/>
          <p:nvPr/>
        </p:nvSpPr>
        <p:spPr>
          <a:xfrm>
            <a:off x="395536" y="5949280"/>
            <a:ext cx="86409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475656" y="5592142"/>
            <a:ext cx="7452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 smtClean="0">
                <a:latin typeface="Times New Roman" pitchFamily="18" charset="0"/>
                <a:cs typeface="Times New Roman" pitchFamily="18" charset="0"/>
              </a:rPr>
              <a:t>Aujourd’hui, 1 habitant sur 2 habite à la campagne dans le monde.</a:t>
            </a:r>
            <a:endParaRPr lang="fr-FR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8032" y="3297178"/>
            <a:ext cx="8676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Savez-vous quel pourcentage de population habite en ville dans le monde aujourd’hui ?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1520" y="4037002"/>
            <a:ext cx="8676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=&gt; 1 habitant sur 2 dans le monde vit en ville aujourd’hui.</a:t>
            </a:r>
            <a:endParaRPr lang="fr-FR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5517232"/>
            <a:ext cx="8712968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  <p:bldP spid="7" grpId="0"/>
      <p:bldP spid="10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758314"/>
            <a:ext cx="88204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fr-FR" sz="2400" b="1" u="sng" dirty="0">
                <a:solidFill>
                  <a:srgbClr val="FF0000"/>
                </a:solidFill>
              </a:rPr>
              <a:t>)</a:t>
            </a:r>
            <a:r>
              <a:rPr lang="fr-FR" sz="2400" b="1" u="sng" dirty="0" smtClean="0">
                <a:solidFill>
                  <a:srgbClr val="FF0000"/>
                </a:solidFill>
              </a:rPr>
              <a:t> HABITER LE MONDE RURAL DANS LES PAYS RICHES:</a:t>
            </a:r>
          </a:p>
          <a:p>
            <a:endParaRPr lang="fr-FR" sz="1600" b="1" dirty="0" smtClean="0">
              <a:solidFill>
                <a:srgbClr val="FF0000"/>
              </a:solidFill>
            </a:endParaRPr>
          </a:p>
          <a:p>
            <a:r>
              <a:rPr lang="fr-FR" sz="2000" b="1" dirty="0">
                <a:solidFill>
                  <a:srgbClr val="FF0000"/>
                </a:solidFill>
              </a:rPr>
              <a:t>	</a:t>
            </a:r>
            <a:r>
              <a:rPr lang="fr-FR" sz="2000" b="1" u="sng" dirty="0" smtClean="0">
                <a:solidFill>
                  <a:srgbClr val="FF0000"/>
                </a:solidFill>
              </a:rPr>
              <a:t>1) L’exemple d’une exploitation agricole aux Etats-Unis:</a:t>
            </a:r>
          </a:p>
          <a:p>
            <a:endParaRPr lang="fr-FR" sz="2800" b="1" u="sng" dirty="0" smtClean="0">
              <a:solidFill>
                <a:srgbClr val="FF0000"/>
              </a:solidFill>
            </a:endParaRPr>
          </a:p>
        </p:txBody>
      </p:sp>
      <p:pic>
        <p:nvPicPr>
          <p:cNvPr id="1028" name="Picture 4" descr="C:\Users\Guillaume\Desktop\Openfiel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72816"/>
            <a:ext cx="6192688" cy="4668335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-540568" y="6453336"/>
            <a:ext cx="10297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Ce paysage est un paysage </a:t>
            </a:r>
            <a:r>
              <a:rPr lang="fr-F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d’openfield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(vastes champs sans clôture)</a:t>
            </a:r>
            <a:endParaRPr lang="fr-F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://us.123rf.com/400wm/400/400/rcphoto/rcphoto0812/rcphoto081200695/4058759-clotures-et-des-champs-dans-la-region-toscane-en-ital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68544" y="836712"/>
            <a:ext cx="4547872" cy="3024336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9144000" y="5013176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Exemple de champs clôturés</a:t>
            </a:r>
            <a:endParaRPr lang="fr-FR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836712"/>
            <a:ext cx="82809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fr-FR" sz="1100" b="1" u="sng" dirty="0">
                <a:solidFill>
                  <a:srgbClr val="FF0000"/>
                </a:solidFill>
              </a:rPr>
              <a:t>)</a:t>
            </a:r>
            <a:r>
              <a:rPr lang="fr-FR" sz="1100" b="1" u="sng" dirty="0" smtClean="0">
                <a:solidFill>
                  <a:srgbClr val="FF0000"/>
                </a:solidFill>
              </a:rPr>
              <a:t> HABITER LE MONDE RURAL DANS LES PAYS RICHES</a:t>
            </a:r>
          </a:p>
          <a:p>
            <a:endParaRPr lang="fr-FR" sz="500" b="1" dirty="0" smtClean="0">
              <a:solidFill>
                <a:srgbClr val="FF0000"/>
              </a:solidFill>
            </a:endParaRPr>
          </a:p>
          <a:p>
            <a:r>
              <a:rPr lang="fr-FR" sz="1050" b="1" dirty="0" smtClean="0">
                <a:solidFill>
                  <a:srgbClr val="FF0000"/>
                </a:solidFill>
              </a:rPr>
              <a:t>    </a:t>
            </a:r>
            <a:r>
              <a:rPr lang="fr-FR" sz="1050" b="1" u="sng" dirty="0" smtClean="0">
                <a:solidFill>
                  <a:srgbClr val="FF0000"/>
                </a:solidFill>
              </a:rPr>
              <a:t>1) L’exemple d’une exploitation agricole aux  Etats-Unis</a:t>
            </a:r>
          </a:p>
          <a:p>
            <a:endParaRPr lang="fr-FR" sz="2800" b="1" u="sng" dirty="0" smtClean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15616" y="1671191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– </a:t>
            </a:r>
            <a:r>
              <a:rPr lang="fr-FR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Une agriculture mécanisée</a:t>
            </a:r>
            <a:endParaRPr lang="fr-FR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755576" y="1772816"/>
            <a:ext cx="360040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793" name="Picture 1" descr="C:\Users\Guillaume\Desktop\Agriculture US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8496944" cy="4050357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251520" y="2276872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Répondre aux questions de la fiche distribuée.</a:t>
            </a:r>
            <a:endParaRPr lang="fr-FR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3" descr="http://blog.lefigaro.fr/agriculture/2011/12/20/agriculturemecanis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858314"/>
            <a:ext cx="2847085" cy="1850606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2483768" y="357301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C’est le blé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55576" y="422108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Elle peut atteindre jusqu’à 800 hectares</a:t>
            </a:r>
            <a:endParaRPr lang="fr-FR" dirty="0">
              <a:solidFill>
                <a:srgbClr val="00B050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7380312" y="4725144"/>
            <a:ext cx="1224136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580112" y="4941168"/>
            <a:ext cx="3024336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5580112" y="5093568"/>
            <a:ext cx="3024336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5580112" y="5301208"/>
            <a:ext cx="3024336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5580112" y="5445224"/>
            <a:ext cx="2664296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827584" y="5733256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Deux hommes suffisent pour cultiver cette exploitation car les machines remplacent la main d’œuvre ouvrière.</a:t>
            </a:r>
            <a:endParaRPr lang="fr-FR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/>
      <p:bldP spid="12" grpId="0"/>
      <p:bldP spid="13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uillaume\Desktop\Schém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063042"/>
            <a:ext cx="9144000" cy="575033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259632" y="683404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DESSIN D’UNE EXPLOITATION AGRICOLE AUX ETATS-UNIS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259632" y="683404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DESSIN D’UNE EXPLOITATION AGRICOLE AUX ETATS-UNIS</a:t>
            </a:r>
            <a:endParaRPr lang="fr-FR" b="1" dirty="0"/>
          </a:p>
        </p:txBody>
      </p:sp>
      <p:pic>
        <p:nvPicPr>
          <p:cNvPr id="2050" name="Picture 2" descr="C:\Users\Guillaume\Desktop\Schéma corrigé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052736"/>
            <a:ext cx="9144000" cy="5751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Guillaume\Desktop\Moiss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821604" cy="525658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692696"/>
            <a:ext cx="9073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u="sng" dirty="0" smtClean="0">
                <a:latin typeface="Arial" pitchFamily="34" charset="0"/>
                <a:cs typeface="Arial" pitchFamily="34" charset="0"/>
              </a:rPr>
              <a:t>Autre exemple d’évolution au travers de la mécanisation :</a:t>
            </a:r>
            <a:endParaRPr lang="fr-FR" sz="2200" b="1" u="sng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4016" y="764704"/>
            <a:ext cx="889248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u="sng" dirty="0" smtClean="0">
                <a:solidFill>
                  <a:srgbClr val="FF0000"/>
                </a:solidFill>
              </a:rPr>
              <a:t>Je retiens :</a:t>
            </a:r>
          </a:p>
          <a:p>
            <a:pPr algn="just"/>
            <a:endParaRPr lang="fr-FR" sz="1000" b="1" u="sng" dirty="0" smtClean="0">
              <a:solidFill>
                <a:srgbClr val="FF0000"/>
              </a:solidFill>
            </a:endParaRPr>
          </a:p>
          <a:p>
            <a:pPr algn="just"/>
            <a:r>
              <a:rPr lang="fr-FR" sz="2400" dirty="0" smtClean="0">
                <a:solidFill>
                  <a:srgbClr val="0070C0"/>
                </a:solidFill>
              </a:rPr>
              <a:t>Dans les pays riches, les agriculteurs </a:t>
            </a:r>
            <a:r>
              <a:rPr lang="fr-FR" sz="2400" b="1" dirty="0" smtClean="0">
                <a:solidFill>
                  <a:srgbClr val="FF0000"/>
                </a:solidFill>
              </a:rPr>
              <a:t>pratiquent une agriculture mécanisée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0070C0"/>
                </a:solidFill>
              </a:rPr>
              <a:t>c’est-à-dire qu’ils s’aident de machines modernes (tracteurs, moissonneuses…) pour réaliser les travaux des champs</a:t>
            </a:r>
            <a:r>
              <a:rPr lang="fr-FR" sz="24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fr-FR" sz="2400" b="1" dirty="0" smtClean="0">
              <a:solidFill>
                <a:srgbClr val="0070C0"/>
              </a:solidFill>
            </a:endParaRPr>
          </a:p>
          <a:p>
            <a:pPr algn="just"/>
            <a:r>
              <a:rPr lang="fr-FR" sz="2400" dirty="0" smtClean="0">
                <a:solidFill>
                  <a:srgbClr val="0070C0"/>
                </a:solidFill>
              </a:rPr>
              <a:t>Les machines leur permettent de </a:t>
            </a:r>
            <a:r>
              <a:rPr lang="fr-FR" sz="2400" b="1" u="sng" dirty="0" smtClean="0">
                <a:solidFill>
                  <a:srgbClr val="0070C0"/>
                </a:solidFill>
              </a:rPr>
              <a:t>produire plus et de moins se fatiguer au travail.</a:t>
            </a:r>
            <a:endParaRPr lang="fr-FR" sz="2400" b="1" u="sng" dirty="0">
              <a:solidFill>
                <a:srgbClr val="0070C0"/>
              </a:solidFill>
            </a:endParaRPr>
          </a:p>
        </p:txBody>
      </p:sp>
      <p:pic>
        <p:nvPicPr>
          <p:cNvPr id="3" name="Picture 3" descr="http://blog.lefigaro.fr/agriculture/2011/12/20/agriculturemecanis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3717032"/>
            <a:ext cx="4542043" cy="2952328"/>
          </a:xfrm>
          <a:prstGeom prst="rect">
            <a:avLst/>
          </a:prstGeom>
          <a:noFill/>
        </p:spPr>
      </p:pic>
      <p:pic>
        <p:nvPicPr>
          <p:cNvPr id="4" name="Picture 4" descr="C:\Users\Guillaume\Desktop\Openfiel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17032"/>
            <a:ext cx="4032448" cy="30398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836712"/>
            <a:ext cx="82809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fr-FR" sz="1100" b="1" u="sng" dirty="0">
                <a:solidFill>
                  <a:srgbClr val="FF0000"/>
                </a:solidFill>
              </a:rPr>
              <a:t>)</a:t>
            </a:r>
            <a:r>
              <a:rPr lang="fr-FR" sz="1100" b="1" u="sng" dirty="0" smtClean="0">
                <a:solidFill>
                  <a:srgbClr val="FF0000"/>
                </a:solidFill>
              </a:rPr>
              <a:t> HABITER LE MONDE RURAL DANS LES PAYS RICHES</a:t>
            </a:r>
          </a:p>
          <a:p>
            <a:endParaRPr lang="fr-FR" sz="500" b="1" dirty="0" smtClean="0">
              <a:solidFill>
                <a:srgbClr val="FF0000"/>
              </a:solidFill>
            </a:endParaRPr>
          </a:p>
          <a:p>
            <a:r>
              <a:rPr lang="fr-FR" sz="1050" b="1" dirty="0" smtClean="0">
                <a:solidFill>
                  <a:srgbClr val="FF0000"/>
                </a:solidFill>
              </a:rPr>
              <a:t>    </a:t>
            </a:r>
            <a:r>
              <a:rPr lang="fr-FR" sz="1050" b="1" u="sng" dirty="0" smtClean="0">
                <a:solidFill>
                  <a:srgbClr val="FF0000"/>
                </a:solidFill>
              </a:rPr>
              <a:t>1) L’exemple d’une exploitation agricole aux  Etats-Unis</a:t>
            </a:r>
          </a:p>
          <a:p>
            <a:endParaRPr lang="fr-FR" sz="2800" b="1" u="sng" dirty="0" smtClean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15616" y="1671191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 – </a:t>
            </a:r>
            <a:r>
              <a:rPr lang="fr-FR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Une agriculture commerciale</a:t>
            </a:r>
            <a:endParaRPr lang="fr-FR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755576" y="1772816"/>
            <a:ext cx="360040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115616" y="2204864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Répondre aux questions de la fiche distribuée après l’avoir collée dans le cahier !</a:t>
            </a:r>
            <a:endParaRPr lang="fr-FR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Guillaume\Desktop\Agriculture commercia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36912"/>
            <a:ext cx="6984776" cy="4228079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1259632" y="369786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B050"/>
                </a:solidFill>
              </a:rPr>
              <a:t>Ils achètent le matériel </a:t>
            </a:r>
          </a:p>
          <a:p>
            <a:r>
              <a:rPr lang="fr-FR" sz="1400" dirty="0" smtClean="0">
                <a:solidFill>
                  <a:srgbClr val="00B050"/>
                </a:solidFill>
              </a:rPr>
              <a:t>entouré en vert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87624" y="4653136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B050"/>
                </a:solidFill>
              </a:rPr>
              <a:t>Ils se tournent vers les </a:t>
            </a:r>
          </a:p>
          <a:p>
            <a:r>
              <a:rPr lang="fr-FR" sz="1400" dirty="0" smtClean="0">
                <a:solidFill>
                  <a:srgbClr val="00B050"/>
                </a:solidFill>
              </a:rPr>
              <a:t>services entourés en noir.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87624" y="5805264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B050"/>
                </a:solidFill>
              </a:rPr>
              <a:t>A l’industrie agroalimentaire</a:t>
            </a:r>
            <a:endParaRPr lang="fr-FR" sz="1400" dirty="0">
              <a:solidFill>
                <a:srgbClr val="00B050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3779912" y="3356992"/>
            <a:ext cx="648072" cy="432048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644008" y="3429000"/>
            <a:ext cx="648072" cy="432048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3707904" y="5085184"/>
            <a:ext cx="432048" cy="36004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4139952" y="5373216"/>
            <a:ext cx="576064" cy="36004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/>
      <p:bldP spid="9" grpId="0"/>
      <p:bldP spid="12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5364088" y="836712"/>
            <a:ext cx="3635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Observation / questions test :</a:t>
            </a:r>
            <a:endParaRPr lang="fr-FR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64088" y="1340768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Observe et commente le document projeté.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364088" y="2249577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Pourquoi dit-on qu’il s’agit d’une agriculture mécanisée ? Quelle est le nom donné à une agriculture non mécanisée ?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364088" y="4149080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Pourquoi parle-t-on d’une agriculture commerciale ?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64088" y="5013176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Rappel : quel est le contraire d’une agriculture commerciale et destinée à la consommation locale ?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5" name="Picture 3" descr="C:\Users\Guillaume\Desktop\Agriculture mécanisé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87" y="836712"/>
            <a:ext cx="5368945" cy="5544616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5364088" y="3594502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=&gt; Une agriculture traditionnelle</a:t>
            </a:r>
            <a:endParaRPr lang="fr-FR" sz="16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364088" y="630932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=&gt; Une agriculture vivrière</a:t>
            </a:r>
            <a:endParaRPr lang="fr-FR" sz="16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-H48JVo7We5Q/Tmvy_yM7mBI/AAAAAAAAA9w/0pE0ctX1_CU/s1600/pouls++batter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69827"/>
            <a:ext cx="2808312" cy="1895610"/>
          </a:xfrm>
          <a:prstGeom prst="rect">
            <a:avLst/>
          </a:prstGeom>
          <a:noFill/>
        </p:spPr>
      </p:pic>
      <p:pic>
        <p:nvPicPr>
          <p:cNvPr id="1028" name="Picture 4" descr="http://www.l214.com/fichiers/images/visuels/HD/poulets-elev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46634"/>
            <a:ext cx="8214794" cy="452272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95536" y="116632"/>
            <a:ext cx="4680520" cy="1800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67544" y="116632"/>
            <a:ext cx="50405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3">
                    <a:lumMod val="50000"/>
                  </a:schemeClr>
                </a:solidFill>
              </a:rPr>
              <a:t>L’AGRICULTURE</a:t>
            </a:r>
          </a:p>
          <a:p>
            <a:r>
              <a:rPr lang="fr-FR" sz="2800" b="1" dirty="0" smtClean="0">
                <a:solidFill>
                  <a:schemeClr val="accent3">
                    <a:lumMod val="50000"/>
                  </a:schemeClr>
                </a:solidFill>
              </a:rPr>
              <a:t>COMMERCIALE ET LA QUESTION DE L’ELEVAGE INDUSTRIEL :</a:t>
            </a:r>
            <a:endParaRPr lang="fr-FR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4016" y="764704"/>
            <a:ext cx="88924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u="sng" dirty="0" smtClean="0">
                <a:solidFill>
                  <a:srgbClr val="FF0000"/>
                </a:solidFill>
              </a:rPr>
              <a:t>Je retiens :</a:t>
            </a:r>
          </a:p>
          <a:p>
            <a:pPr algn="just"/>
            <a:endParaRPr lang="fr-FR" sz="1000" b="1" u="sng" dirty="0" smtClean="0">
              <a:solidFill>
                <a:srgbClr val="FF0000"/>
              </a:solidFill>
            </a:endParaRPr>
          </a:p>
          <a:p>
            <a:pPr algn="just"/>
            <a:r>
              <a:rPr lang="fr-FR" sz="2400" dirty="0" smtClean="0">
                <a:solidFill>
                  <a:srgbClr val="0070C0"/>
                </a:solidFill>
              </a:rPr>
              <a:t>Dans les pays riches, </a:t>
            </a:r>
            <a:r>
              <a:rPr lang="fr-FR" sz="2400" b="1" dirty="0" smtClean="0">
                <a:solidFill>
                  <a:srgbClr val="FF0000"/>
                </a:solidFill>
              </a:rPr>
              <a:t>on pratique une agriculture commerciale</a:t>
            </a:r>
            <a:r>
              <a:rPr lang="fr-FR" sz="2400" dirty="0" smtClean="0">
                <a:solidFill>
                  <a:srgbClr val="0070C0"/>
                </a:solidFill>
              </a:rPr>
              <a:t>. Les produits cultivés sont transformés en produits finis (surgelés, plats cuisinés, Ketchup…) par l’industrie agro-alimentaire, puis sont vendus dans les magasins d’alimentation (ex : grandes surfaces), partout à travers le monde.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6220" y="5131754"/>
            <a:ext cx="4398268" cy="153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106" y="3429000"/>
            <a:ext cx="23431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275" y="3456211"/>
            <a:ext cx="4308717" cy="306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67600" cy="1143000"/>
          </a:xfrm>
        </p:spPr>
        <p:txBody>
          <a:bodyPr/>
          <a:lstStyle/>
          <a:p>
            <a:pPr algn="ctr"/>
            <a:r>
              <a:rPr lang="fr-F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GEOGRAPHIE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18864" y="1484784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fr-FR" sz="44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fr-FR" sz="4400" b="1" dirty="0" smtClean="0">
                <a:solidFill>
                  <a:srgbClr val="FF0000"/>
                </a:solidFill>
              </a:rPr>
              <a:t>HABITER LE MONDE RURAL</a:t>
            </a:r>
            <a:endParaRPr lang="fr-FR" sz="66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fr-FR" sz="66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1772816"/>
            <a:ext cx="8568952" cy="39604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>
            <a:off x="539552" y="3284984"/>
            <a:ext cx="648072" cy="504056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224136" y="3212976"/>
            <a:ext cx="7596336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 habitant sur 2 dans le monde habite en milieu rural aujourd’hui.</a:t>
            </a:r>
          </a:p>
          <a:p>
            <a:pPr algn="just"/>
            <a:endParaRPr lang="fr-FR" sz="11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fr-FR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Comment vit-on de nos jours dans les campagnes du monde ?</a:t>
            </a:r>
            <a:endParaRPr lang="fr-FR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11560" y="6093296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Coller la fiche « Paroles d’habitants » dans le cahier sur une seule page</a:t>
            </a:r>
            <a:endParaRPr lang="fr-FR" sz="2000" b="1" u="sng" dirty="0">
              <a:solidFill>
                <a:srgbClr val="CC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840775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      </a:t>
            </a:r>
            <a:r>
              <a:rPr lang="fr-FR" sz="3200" b="1" dirty="0" smtClean="0">
                <a:solidFill>
                  <a:srgbClr val="FF0000"/>
                </a:solidFill>
              </a:rPr>
              <a:t>2) </a:t>
            </a:r>
            <a:r>
              <a:rPr lang="fr-FR" sz="3200" b="1" u="sng" dirty="0" smtClean="0">
                <a:solidFill>
                  <a:srgbClr val="FF0000"/>
                </a:solidFill>
              </a:rPr>
              <a:t>L’exemple d’une famille en France :</a:t>
            </a:r>
          </a:p>
          <a:p>
            <a:endParaRPr lang="fr-FR" sz="2800" b="1" u="sng" dirty="0" smtClean="0">
              <a:solidFill>
                <a:srgbClr val="FF0000"/>
              </a:solidFill>
            </a:endParaRPr>
          </a:p>
        </p:txBody>
      </p:sp>
      <p:sp>
        <p:nvSpPr>
          <p:cNvPr id="10" name="Flèche droite 9"/>
          <p:cNvSpPr/>
          <p:nvPr/>
        </p:nvSpPr>
        <p:spPr>
          <a:xfrm>
            <a:off x="215008" y="908720"/>
            <a:ext cx="468560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4" descr="http://2.bp.blogspot.com/-zpIN1eNnRK0/TYDaIvdFMtI/AAAAAAAABCY/d9lTZllQ--Y/s1600/agricul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492896"/>
            <a:ext cx="4717647" cy="4032448"/>
          </a:xfrm>
          <a:prstGeom prst="rect">
            <a:avLst/>
          </a:prstGeom>
          <a:noFill/>
        </p:spPr>
      </p:pic>
      <p:pic>
        <p:nvPicPr>
          <p:cNvPr id="14" name="Image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403244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395536" y="162880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Lecture du récit de Théo</a:t>
            </a:r>
            <a:endParaRPr lang="fr-FR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211960" y="1484784"/>
            <a:ext cx="5076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 smtClean="0">
                <a:latin typeface="Arial" pitchFamily="34" charset="0"/>
                <a:cs typeface="Arial" pitchFamily="34" charset="0"/>
              </a:rPr>
              <a:t>Pourquoi Théo et sa famille ont-ils quitté la ville ?</a:t>
            </a:r>
          </a:p>
          <a:p>
            <a:endParaRPr lang="fr-FR" sz="700" b="1" dirty="0" smtClean="0">
              <a:latin typeface="Arial" pitchFamily="34" charset="0"/>
              <a:cs typeface="Arial" pitchFamily="34" charset="0"/>
            </a:endParaRPr>
          </a:p>
          <a:p>
            <a:r>
              <a:rPr lang="fr-FR" sz="1500" b="1" dirty="0" smtClean="0">
                <a:latin typeface="Arial" pitchFamily="34" charset="0"/>
                <a:cs typeface="Arial" pitchFamily="34" charset="0"/>
              </a:rPr>
              <a:t>Quelles activités nouvelles peut-il pratiquer à la campagne ?</a:t>
            </a:r>
            <a:endParaRPr lang="fr-FR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55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155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115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2339752" y="1340768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rgbClr val="0070C0"/>
                </a:solidFill>
              </a:rPr>
              <a:t>La famille de Théo s’est installée à la campagne car le cadre de vie était bien plus agréable (retour vers la nature) qu’en ville.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39752" y="3284984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rgbClr val="0070C0"/>
                </a:solidFill>
              </a:rPr>
              <a:t>A la campagne, Théo peut faire des activités touristiques variées (randonnées,  canoë, découvertes culturelles) : </a:t>
            </a:r>
          </a:p>
          <a:p>
            <a:pPr algn="just"/>
            <a:r>
              <a:rPr lang="fr-FR" sz="2000" b="1" u="sng" dirty="0" smtClean="0">
                <a:solidFill>
                  <a:srgbClr val="0070C0"/>
                </a:solidFill>
              </a:rPr>
              <a:t>c’est l’agrotourisme</a:t>
            </a:r>
            <a:r>
              <a:rPr lang="fr-FR" sz="2000" dirty="0" smtClean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39752" y="971436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Pourquoi Théo et sa famille ont-ils quitté la ville 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39752" y="2915652"/>
            <a:ext cx="8028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Quelles activités nouvelles peut-il pratiquer à la campagne ?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http://www.eostis.com/kw/image/126938699/kw/campagne-d-armagnac__a1771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1982281" cy="1487641"/>
          </a:xfrm>
          <a:prstGeom prst="rect">
            <a:avLst/>
          </a:prstGeom>
          <a:noFill/>
        </p:spPr>
      </p:pic>
      <p:sp>
        <p:nvSpPr>
          <p:cNvPr id="39940" name="AutoShape 4" descr="http://www.coutouraid.org/resultats/normand07/resume/13rncanoe1ns.jpg"/>
          <p:cNvSpPr>
            <a:spLocks noChangeAspect="1" noChangeArrowheads="1"/>
          </p:cNvSpPr>
          <p:nvPr/>
        </p:nvSpPr>
        <p:spPr bwMode="auto">
          <a:xfrm>
            <a:off x="155575" y="-2239963"/>
            <a:ext cx="4048125" cy="4667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9942" name="Picture 6" descr="http://www.coutouraid.org/resultats/normand07/resume/13rncanoe1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38213"/>
            <a:ext cx="2049536" cy="2362995"/>
          </a:xfrm>
          <a:prstGeom prst="rect">
            <a:avLst/>
          </a:prstGeom>
          <a:noFill/>
        </p:spPr>
      </p:pic>
      <p:pic>
        <p:nvPicPr>
          <p:cNvPr id="39946" name="Picture 10" descr="http://static.fr.groupon-content.net/53/29/1315317702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485117"/>
            <a:ext cx="3384376" cy="2256251"/>
          </a:xfrm>
          <a:prstGeom prst="rect">
            <a:avLst/>
          </a:prstGeom>
          <a:noFill/>
        </p:spPr>
      </p:pic>
      <p:pic>
        <p:nvPicPr>
          <p:cNvPr id="39947" name="Picture 11" descr="C:\Users\Guillaume\Desktop\Agrotourism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174926"/>
            <a:ext cx="2367959" cy="2566442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251520" y="573325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Petite évaluation vendredi 25 avril</a:t>
            </a:r>
            <a:endParaRPr 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2" grpId="0"/>
      <p:bldP spid="13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764704"/>
            <a:ext cx="2952328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916832"/>
            <a:ext cx="2489622" cy="4339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060848"/>
            <a:ext cx="368670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899592" y="188640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smtClean="0"/>
              <a:t>CONCLUSION : </a:t>
            </a:r>
          </a:p>
          <a:p>
            <a:pPr algn="ctr"/>
            <a:r>
              <a:rPr lang="fr-FR" sz="2000" b="1" u="sng" dirty="0" smtClean="0"/>
              <a:t>CARTE DE SYNTHESE SUR LES MONDES RURAUX (P. </a:t>
            </a:r>
            <a:r>
              <a:rPr lang="fr-FR" sz="2000" b="1" u="sng" smtClean="0"/>
              <a:t>254-255)</a:t>
            </a:r>
            <a:endParaRPr lang="fr-FR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812" y="1268760"/>
            <a:ext cx="7243596" cy="524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835696" y="836712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Dessin d’un village de campagne en Afrique :</a:t>
            </a:r>
            <a:endParaRPr lang="fr-FR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20" y="231031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I- HABITER LES CAMPAGNES DES PAYS PAUVRES</a:t>
            </a:r>
            <a:endParaRPr lang="fr-FR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6" y="89942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 ETUDE DE CAS N°1 : UN VILLAGE AU VIETNAM</a:t>
            </a:r>
            <a:endParaRPr lang="fr-FR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090" y="951739"/>
            <a:ext cx="2592390" cy="168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852936"/>
            <a:ext cx="2582167" cy="380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07504" y="1556792"/>
            <a:ext cx="6228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smtClean="0"/>
              <a:t>RECIT DE XIN MAI HABITANT </a:t>
            </a:r>
          </a:p>
          <a:p>
            <a:pPr algn="ctr"/>
            <a:r>
              <a:rPr lang="fr-FR" sz="2000" b="1" u="sng" dirty="0" smtClean="0"/>
              <a:t>UNE CAMPAGNE DU VIETNAM</a:t>
            </a:r>
          </a:p>
        </p:txBody>
      </p:sp>
      <p:sp>
        <p:nvSpPr>
          <p:cNvPr id="9" name="Ellipse 8"/>
          <p:cNvSpPr/>
          <p:nvPr/>
        </p:nvSpPr>
        <p:spPr>
          <a:xfrm>
            <a:off x="7452320" y="3284984"/>
            <a:ext cx="504056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93" y="2564904"/>
            <a:ext cx="5291835" cy="387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259632" y="796642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Remplir la fiche aux questions sur le récit de </a:t>
            </a: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Mai :</a:t>
            </a:r>
            <a:endParaRPr lang="fr-FR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 descr="C:\Users\Guillaume\Desktop\Question sur récit vietn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38411"/>
            <a:ext cx="6573838" cy="5114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uillaume\Desktop\Climat Hano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36923"/>
            <a:ext cx="7354888" cy="4124325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979712" y="98072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(Question 1) : Doc 2 p. 246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832922"/>
            <a:ext cx="2664398" cy="173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708920"/>
            <a:ext cx="2582167" cy="380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-36512" y="548680"/>
            <a:ext cx="608416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smtClean="0"/>
              <a:t>RECIT DE XIN MAI</a:t>
            </a:r>
          </a:p>
          <a:p>
            <a:endParaRPr lang="fr-FR" sz="1000" b="1" u="sng" dirty="0" smtClean="0"/>
          </a:p>
          <a:p>
            <a:pPr marL="342900" indent="-342900">
              <a:buFont typeface="+mj-lt"/>
              <a:buAutoNum type="arabicPeriod"/>
            </a:pPr>
            <a:r>
              <a:rPr lang="fr-FR" b="1" dirty="0" smtClean="0"/>
              <a:t>Où est situé le village de </a:t>
            </a:r>
            <a:r>
              <a:rPr lang="fr-FR" b="1" dirty="0" err="1" smtClean="0"/>
              <a:t>Xin</a:t>
            </a:r>
            <a:r>
              <a:rPr lang="fr-FR" b="1" dirty="0" smtClean="0"/>
              <a:t> Mai? Quel est le climat de cette région? ( voir doc.2 p.246)</a:t>
            </a:r>
          </a:p>
          <a:p>
            <a:pPr marL="342900" indent="-342900" algn="just"/>
            <a:r>
              <a:rPr lang="fr-FR" b="1" dirty="0" smtClean="0">
                <a:solidFill>
                  <a:srgbClr val="0070C0"/>
                </a:solidFill>
              </a:rPr>
              <a:t>      Le village se situe au nord du Vietnam. Le climat est chaud mais très pluvieux du printemps à l’automne (saisons des tempêtes, de la </a:t>
            </a:r>
            <a:r>
              <a:rPr lang="fr-FR" b="1" u="sng" dirty="0" smtClean="0">
                <a:solidFill>
                  <a:srgbClr val="0070C0"/>
                </a:solidFill>
              </a:rPr>
              <a:t>mousson</a:t>
            </a:r>
            <a:r>
              <a:rPr lang="fr-FR" b="1" dirty="0" smtClean="0">
                <a:solidFill>
                  <a:srgbClr val="0070C0"/>
                </a:solidFill>
              </a:rPr>
              <a:t>).</a:t>
            </a:r>
          </a:p>
          <a:p>
            <a:pPr marL="342900" indent="-342900"/>
            <a:endParaRPr lang="fr-FR" sz="11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/>
            <a:r>
              <a:rPr lang="fr-FR" b="1" dirty="0" smtClean="0"/>
              <a:t>2.  Comment </a:t>
            </a:r>
            <a:r>
              <a:rPr lang="fr-FR" b="1" dirty="0" err="1" smtClean="0"/>
              <a:t>Xin</a:t>
            </a:r>
            <a:r>
              <a:rPr lang="fr-FR" b="1" dirty="0" smtClean="0"/>
              <a:t> Mai est-elle logée?</a:t>
            </a:r>
          </a:p>
          <a:p>
            <a:pPr marL="342900" indent="-342900" algn="just"/>
            <a:r>
              <a:rPr lang="fr-FR" b="1" dirty="0" smtClean="0">
                <a:solidFill>
                  <a:srgbClr val="0070C0"/>
                </a:solidFill>
              </a:rPr>
              <a:t>      </a:t>
            </a:r>
            <a:r>
              <a:rPr lang="fr-FR" b="1" dirty="0" err="1" smtClean="0">
                <a:solidFill>
                  <a:srgbClr val="0070C0"/>
                </a:solidFill>
              </a:rPr>
              <a:t>Xin</a:t>
            </a:r>
            <a:r>
              <a:rPr lang="fr-FR" b="1" dirty="0" smtClean="0">
                <a:solidFill>
                  <a:srgbClr val="0070C0"/>
                </a:solidFill>
              </a:rPr>
              <a:t> Mai est logée dans une maison sans eau courante (puits), ni électricité.</a:t>
            </a:r>
          </a:p>
          <a:p>
            <a:pPr marL="342900" indent="-342900"/>
            <a:endParaRPr lang="fr-FR" sz="11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/>
            <a:r>
              <a:rPr lang="fr-FR" b="1" dirty="0" smtClean="0"/>
              <a:t>3. </a:t>
            </a:r>
            <a:r>
              <a:rPr lang="fr-FR" b="1" dirty="0"/>
              <a:t>Q</a:t>
            </a:r>
            <a:r>
              <a:rPr lang="fr-FR" b="1" dirty="0" smtClean="0"/>
              <a:t>uelles sont ses activités ?</a:t>
            </a:r>
          </a:p>
          <a:p>
            <a:pPr marL="342900" indent="-342900" algn="just"/>
            <a:r>
              <a:rPr lang="fr-FR" b="1" dirty="0" smtClean="0">
                <a:solidFill>
                  <a:srgbClr val="0070C0"/>
                </a:solidFill>
              </a:rPr>
              <a:t>     Ses activités sont l’école, les travaux des champs et la vente des produits dans la rue.</a:t>
            </a:r>
          </a:p>
          <a:p>
            <a:pPr marL="342900" indent="-342900"/>
            <a:endParaRPr lang="fr-FR" sz="11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algn="just"/>
            <a:r>
              <a:rPr lang="fr-FR" b="1" dirty="0" smtClean="0"/>
              <a:t>4. Quelles cultures les parents pratiquent-ils dans les champs?</a:t>
            </a:r>
          </a:p>
          <a:p>
            <a:pPr marL="342900" indent="-342900"/>
            <a:r>
              <a:rPr lang="fr-FR" b="1" dirty="0" smtClean="0">
                <a:solidFill>
                  <a:srgbClr val="0070C0"/>
                </a:solidFill>
              </a:rPr>
              <a:t>     Ils cultivent le riz, le café, le poivre, des fruits et du tabac.</a:t>
            </a:r>
            <a:endParaRPr lang="fr-FR" sz="2000" b="1" dirty="0" smtClean="0">
              <a:solidFill>
                <a:srgbClr val="0070C0"/>
              </a:solidFill>
            </a:endParaRPr>
          </a:p>
          <a:p>
            <a:pPr marL="342900" indent="-342900"/>
            <a:endParaRPr lang="fr-FR" sz="11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/>
            <a:r>
              <a:rPr lang="fr-FR" b="1" dirty="0" smtClean="0"/>
              <a:t>5. Comment labourent-ils les champs? (p.246 photo A)</a:t>
            </a:r>
          </a:p>
          <a:p>
            <a:pPr marL="342900" indent="-342900"/>
            <a:r>
              <a:rPr lang="fr-FR" b="1" dirty="0" smtClean="0">
                <a:solidFill>
                  <a:srgbClr val="0070C0"/>
                </a:solidFill>
              </a:rPr>
              <a:t>     Ils labourent sans tracteur: le papa de </a:t>
            </a:r>
            <a:r>
              <a:rPr lang="fr-FR" b="1" dirty="0" err="1" smtClean="0">
                <a:solidFill>
                  <a:srgbClr val="0070C0"/>
                </a:solidFill>
              </a:rPr>
              <a:t>Xin</a:t>
            </a:r>
            <a:r>
              <a:rPr lang="fr-FR" b="1" dirty="0" smtClean="0">
                <a:solidFill>
                  <a:srgbClr val="0070C0"/>
                </a:solidFill>
              </a:rPr>
              <a:t> Mai loue un buffle.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7452320" y="3284984"/>
            <a:ext cx="504056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-99392"/>
            <a:ext cx="5508104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323528" y="416858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Comment cultive-t-on </a:t>
            </a:r>
          </a:p>
          <a:p>
            <a:pPr algn="ctr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le riz ?</a:t>
            </a:r>
            <a:endParaRPr lang="fr-F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1331640" y="1196752"/>
            <a:ext cx="792088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035" name="Picture 3" descr="C:\Users\Guillaume\Desktop\Liens entre riz et popul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645025"/>
            <a:ext cx="3669512" cy="3168351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144016" y="2420888"/>
            <a:ext cx="3563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Pourquoi cultive-t-on du riz ?</a:t>
            </a:r>
            <a:endParaRPr lang="fr-FR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èche vers le bas 9"/>
          <p:cNvSpPr/>
          <p:nvPr/>
        </p:nvSpPr>
        <p:spPr>
          <a:xfrm>
            <a:off x="1547664" y="2996952"/>
            <a:ext cx="360040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105273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Réalisons à présent les fiches n°33 et 34 distribuées.</a:t>
            </a:r>
            <a:endParaRPr lang="fr-FR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C:\Users\Guillaume\Desktop\L'organisation d'une riziè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8693105" cy="345638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755576" y="615601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/>
              <a:t>Coller les fiches dans le cahier</a:t>
            </a:r>
            <a:endParaRPr lang="fr-FR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1586</TotalTime>
  <Words>1143</Words>
  <Application>Microsoft Office PowerPoint</Application>
  <PresentationFormat>Affichage à l'écran (4:3)</PresentationFormat>
  <Paragraphs>139</Paragraphs>
  <Slides>33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Débit</vt:lpstr>
      <vt:lpstr>Géographie :</vt:lpstr>
      <vt:lpstr>Diapositive 2</vt:lpstr>
      <vt:lpstr>GEOGRAPHIE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Géographie :</dc:title>
  <dc:creator>Guillaume</dc:creator>
  <cp:lastModifiedBy>Guillaume</cp:lastModifiedBy>
  <cp:revision>195</cp:revision>
  <dcterms:created xsi:type="dcterms:W3CDTF">2012-05-12T17:49:29Z</dcterms:created>
  <dcterms:modified xsi:type="dcterms:W3CDTF">2014-04-17T19:21:27Z</dcterms:modified>
</cp:coreProperties>
</file>